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0" r:id="rId3"/>
    <p:sldId id="258" r:id="rId4"/>
    <p:sldId id="271" r:id="rId5"/>
    <p:sldId id="259" r:id="rId6"/>
    <p:sldId id="277" r:id="rId7"/>
    <p:sldId id="263" r:id="rId8"/>
    <p:sldId id="269" r:id="rId9"/>
    <p:sldId id="270" r:id="rId10"/>
    <p:sldId id="265" r:id="rId11"/>
    <p:sldId id="273" r:id="rId12"/>
    <p:sldId id="268" r:id="rId13"/>
    <p:sldId id="272" r:id="rId14"/>
    <p:sldId id="266" r:id="rId15"/>
    <p:sldId id="267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426"/>
    <a:srgbClr val="CC3222"/>
    <a:srgbClr val="3C3C3B"/>
    <a:srgbClr val="3D9B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 snapToGrid="0" snapToObjects="1">
      <p:cViewPr varScale="1">
        <p:scale>
          <a:sx n="108" d="100"/>
          <a:sy n="108" d="100"/>
        </p:scale>
        <p:origin x="-16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05D72-EFBE-4462-8333-284C07B074C1}" type="datetime5">
              <a:rPr lang="en-US" smtClean="0"/>
              <a:pPr/>
              <a:t>26-Jun-18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E3A7-9828-4CDB-B806-5AB02282B8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64C0-46DB-4598-AF3B-3EFAEAD3D7D6}" type="datetime5">
              <a:rPr lang="en-US" smtClean="0"/>
              <a:pPr/>
              <a:t>26-Jun-18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2C4B-57EE-4B99-98FC-249781FE43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2C4B-57EE-4B99-98FC-249781FE43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51E289-35A8-4D3A-ACD4-446A926B6151}" type="datetime5">
              <a:rPr lang="en-US" smtClean="0"/>
              <a:pPr/>
              <a:t>26-Jun-18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www.yAvo.md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54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52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13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9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667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17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60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24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72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002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62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5A08-7AE5-B247-AC0A-CF98F0379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49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vo.law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vo.m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hyperlink" Target="http://www.probonoforum.org/europe/local-impact-for-global-change-2017-award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458" y="0"/>
            <a:ext cx="3919606" cy="391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451"/>
            <a:ext cx="7772400" cy="277803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cs typeface="Montserrat"/>
              </a:rPr>
              <a:t>Moldovan Online Legal Empowerment Platform</a:t>
            </a:r>
            <a:br>
              <a:rPr lang="en-US" sz="2800" b="1" dirty="0" smtClean="0">
                <a:cs typeface="Montserrat"/>
              </a:rPr>
            </a:br>
            <a:r>
              <a:rPr lang="en-US" sz="2400" dirty="0" smtClean="0">
                <a:cs typeface="Montserrat"/>
              </a:rPr>
              <a:t/>
            </a:r>
            <a:br>
              <a:rPr lang="en-US" sz="2400" dirty="0" smtClean="0">
                <a:cs typeface="Montserrat"/>
              </a:rPr>
            </a:br>
            <a:r>
              <a:rPr lang="en-US" sz="2400" dirty="0" smtClean="0">
                <a:cs typeface="Montserrat"/>
              </a:rPr>
              <a:t>Alexander Turcan</a:t>
            </a:r>
            <a:br>
              <a:rPr lang="en-US" sz="2400" dirty="0" smtClean="0">
                <a:cs typeface="Montserrat"/>
              </a:rPr>
            </a:br>
            <a:r>
              <a:rPr lang="en-US" sz="2400" dirty="0" smtClean="0">
                <a:cs typeface="Montserrat"/>
              </a:rPr>
              <a:t>Turcan Cazac Law Firm</a:t>
            </a:r>
            <a:br>
              <a:rPr lang="en-US" sz="2400" dirty="0" smtClean="0">
                <a:cs typeface="Montserrat"/>
              </a:rPr>
            </a:br>
            <a:r>
              <a:rPr lang="en-US" sz="2400" u="sng" dirty="0" smtClean="0">
                <a:cs typeface="Montserrat"/>
              </a:rPr>
              <a:t>www.yAvo.md</a:t>
            </a:r>
            <a:r>
              <a:rPr lang="en-US" sz="2400" dirty="0" smtClean="0">
                <a:cs typeface="Montserrat"/>
              </a:rPr>
              <a:t/>
            </a:r>
            <a:br>
              <a:rPr lang="en-US" sz="2400" dirty="0" smtClean="0">
                <a:cs typeface="Montserrat"/>
              </a:rPr>
            </a:br>
            <a:r>
              <a:rPr lang="en-US" sz="2400" dirty="0" smtClean="0">
                <a:cs typeface="Montserrat"/>
              </a:rPr>
              <a:t/>
            </a:r>
            <a:br>
              <a:rPr lang="en-US" sz="2400" dirty="0" smtClean="0">
                <a:cs typeface="Montserrat"/>
              </a:rPr>
            </a:br>
            <a:r>
              <a:rPr lang="en-US" sz="2400" dirty="0" smtClean="0">
                <a:cs typeface="Montserrat"/>
              </a:rPr>
              <a:t>Jun 2018</a:t>
            </a:r>
            <a:endParaRPr lang="en-US" sz="2400" b="1" dirty="0"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Law Students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40 law students</a:t>
            </a:r>
          </a:p>
          <a:p>
            <a:r>
              <a:rPr lang="en-US" dirty="0" smtClean="0"/>
              <a:t>Some are very active</a:t>
            </a:r>
          </a:p>
          <a:p>
            <a:r>
              <a:rPr lang="en-US" dirty="0" smtClean="0"/>
              <a:t>Random monitoring from other lawyers</a:t>
            </a:r>
          </a:p>
          <a:p>
            <a:r>
              <a:rPr lang="en-US" dirty="0" smtClean="0"/>
              <a:t>Corrections via additional answers by other lawyers or via offline communications with students</a:t>
            </a:r>
          </a:p>
          <a:p>
            <a:r>
              <a:rPr lang="en-US" dirty="0" smtClean="0"/>
              <a:t>Excellent training tool for many active students interested in legal careers</a:t>
            </a:r>
          </a:p>
          <a:p>
            <a:r>
              <a:rPr lang="en-US" dirty="0" smtClean="0"/>
              <a:t>Good addition to a law grad resume</a:t>
            </a:r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Law Students (2)</a:t>
            </a:r>
            <a:endParaRPr lang="ro-RO" sz="5400" dirty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15280" y="1600200"/>
            <a:ext cx="51134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Paralegals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Moldova has about 40 community paralegals (grassroots legal advocates) working in villages and helping vulnerable groups deal with basic legal needs</a:t>
            </a:r>
          </a:p>
          <a:p>
            <a:r>
              <a:rPr lang="en-US" dirty="0" smtClean="0"/>
              <a:t>The Moldovan paralegals are regulated by the Moldovan National Legal Aid Office </a:t>
            </a:r>
          </a:p>
          <a:p>
            <a:r>
              <a:rPr lang="en-US" dirty="0" smtClean="0"/>
              <a:t>Many paralegals use yAvo.md as a source of legal information to help on their pending cases</a:t>
            </a:r>
          </a:p>
          <a:p>
            <a:r>
              <a:rPr lang="en-US" dirty="0" smtClean="0"/>
              <a:t>Most paralegals have created advisory profiles on yAvo; and some are quite active</a:t>
            </a:r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Paralegals (2)</a:t>
            </a:r>
            <a:endParaRPr lang="ro-RO" sz="5400" dirty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70006" y="1600200"/>
            <a:ext cx="52039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Free Downloads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free legal forms will be made available from time to time. </a:t>
            </a:r>
          </a:p>
          <a:p>
            <a:pPr marL="0" indent="0">
              <a:buNone/>
            </a:pPr>
            <a:r>
              <a:rPr lang="en-US" dirty="0" smtClean="0"/>
              <a:t>Screenshot shows form upload date and frequency of downloads of:</a:t>
            </a:r>
          </a:p>
          <a:p>
            <a:r>
              <a:rPr lang="en-US" dirty="0" smtClean="0"/>
              <a:t>Legal services contract form</a:t>
            </a:r>
          </a:p>
          <a:p>
            <a:r>
              <a:rPr lang="en-US" dirty="0" smtClean="0"/>
              <a:t>Child support claim form</a:t>
            </a:r>
          </a:p>
          <a:p>
            <a:r>
              <a:rPr lang="en-US" dirty="0" smtClean="0"/>
              <a:t>Divorce filing form + child support claim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Content Placeholder 5" descr="fb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pic>
        <p:nvPicPr>
          <p:cNvPr id="4098" name="Picture 2" descr="E:\DOCS\ALEXANDER TURCAN\PERSONAL\Turcan Projects\1 yAvo\Grants\Soros 2016\Raport narativ\IMG_518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5209" y="1600200"/>
            <a:ext cx="25445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Future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Grow the platform</a:t>
            </a:r>
          </a:p>
          <a:p>
            <a:r>
              <a:rPr lang="en-US" dirty="0" smtClean="0"/>
              <a:t>The basic legal Q&amp;A functionality will remain always free</a:t>
            </a:r>
          </a:p>
          <a:p>
            <a:r>
              <a:rPr lang="en-US" dirty="0" smtClean="0"/>
              <a:t>Add new functional features</a:t>
            </a:r>
          </a:p>
          <a:p>
            <a:r>
              <a:rPr lang="en-US" dirty="0" smtClean="0"/>
              <a:t>Add provision of pre-packaged low-cost legal services available at reasonable flat fees</a:t>
            </a:r>
          </a:p>
          <a:p>
            <a:r>
              <a:rPr lang="en-US" dirty="0" smtClean="0"/>
              <a:t>In collaboration with local leading law firms, implement similar platforms in other countries where unavailable</a:t>
            </a:r>
          </a:p>
          <a:p>
            <a:endParaRPr lang="en-US" dirty="0" smtClean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yAvo.Law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02423"/>
          </a:xfrm>
        </p:spPr>
        <p:txBody>
          <a:bodyPr>
            <a:norm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https://yavo.law</a:t>
            </a:r>
            <a:endParaRPr lang="en-US" dirty="0" smtClean="0"/>
          </a:p>
          <a:p>
            <a:r>
              <a:rPr lang="en-US" dirty="0" smtClean="0"/>
              <a:t>It shows an example of how the yAvo project can be replicated in other countries</a:t>
            </a:r>
          </a:p>
          <a:p>
            <a:endParaRPr lang="en-US" dirty="0" smtClean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3D9BAA"/>
                </a:solidFill>
                <a:cs typeface="Montserrat"/>
              </a:rPr>
              <a:t>yavo.law</a:t>
            </a:r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/country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What is required to start a yAvo project in a new country?</a:t>
            </a:r>
          </a:p>
          <a:p>
            <a:r>
              <a:rPr lang="en-US" dirty="0" smtClean="0"/>
              <a:t>Good reputation among the local legal community and the national bar</a:t>
            </a:r>
          </a:p>
          <a:p>
            <a:r>
              <a:rPr lang="en-US" dirty="0" smtClean="0"/>
              <a:t>Strong interest in legal empowerment and </a:t>
            </a:r>
            <a:r>
              <a:rPr lang="en-US" i="1" dirty="0" smtClean="0"/>
              <a:t>pro bono</a:t>
            </a:r>
          </a:p>
          <a:p>
            <a:r>
              <a:rPr lang="en-US" dirty="0" smtClean="0"/>
              <a:t>Ability to source funding for online promotions (grant or sponsor funding should be available for such purposes)</a:t>
            </a:r>
          </a:p>
          <a:p>
            <a:r>
              <a:rPr lang="en-US" dirty="0" smtClean="0"/>
              <a:t>Ability to convince first 50 lawyers (plus few paralegals and law students) to join the platform before the launch of online promotions</a:t>
            </a:r>
          </a:p>
          <a:p>
            <a:r>
              <a:rPr lang="en-US" dirty="0" smtClean="0"/>
              <a:t>Daily commitment to moderate questions posted on the platform by the general public (about 1 hr per day; can be managed by legal interns or legal secretaries; grant or sponsor funding could be available for such purposes)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yavo.law/language</a:t>
            </a:r>
            <a:endParaRPr lang="ro-RO" sz="5400" dirty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3743"/>
            <a:ext cx="8229600" cy="13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3622360"/>
            <a:ext cx="8229600" cy="1802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 the platform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is available in English, Russian and Romanian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languages can be easily added with the help of a local country partner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Supporter</a:t>
            </a:r>
            <a:endParaRPr lang="ro-RO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Online promotion, creation of multilingual interface, other functional improvements (e.g. tags) were supported by:</a:t>
            </a:r>
          </a:p>
          <a:p>
            <a:r>
              <a:rPr lang="en-US" dirty="0" smtClean="0"/>
              <a:t>Department of Justice and Human Rights</a:t>
            </a:r>
          </a:p>
          <a:p>
            <a:r>
              <a:rPr lang="en-US" dirty="0" smtClean="0"/>
              <a:t>Soros-Moldova Foundation</a:t>
            </a:r>
          </a:p>
          <a:p>
            <a:r>
              <a:rPr lang="en-US" dirty="0" smtClean="0"/>
              <a:t>“Shared Framework on Legal Empowerment in Moldova” project</a:t>
            </a:r>
          </a:p>
          <a:p>
            <a:r>
              <a:rPr lang="en-US" dirty="0" smtClean="0"/>
              <a:t>Funding from Open Society </a:t>
            </a:r>
            <a:r>
              <a:rPr lang="en-US" dirty="0" smtClean="0"/>
              <a:t>Foundations</a:t>
            </a:r>
            <a:endParaRPr lang="en-US" sz="2300" dirty="0" smtClean="0"/>
          </a:p>
          <a:p>
            <a:endParaRPr lang="en-US" sz="2300" dirty="0" smtClean="0"/>
          </a:p>
          <a:p>
            <a:endParaRPr lang="en-US" sz="2400" u="sng" dirty="0" smtClean="0"/>
          </a:p>
          <a:p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" name="Content Placeholder 5" descr="fb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pic>
        <p:nvPicPr>
          <p:cNvPr id="12" name="Content Placeholder 11" descr="logo-color FSM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94770" y="3767995"/>
            <a:ext cx="765048" cy="765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94" y="83655"/>
            <a:ext cx="8955698" cy="661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Global recognition</a:t>
            </a:r>
            <a:endParaRPr lang="ro-RO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hlinkClick r:id="rId3"/>
              </a:rPr>
              <a:t>www.yAvo.md</a:t>
            </a:r>
            <a:r>
              <a:rPr lang="en-US" sz="2400" dirty="0" smtClean="0"/>
              <a:t> is the only Eastern European </a:t>
            </a:r>
            <a:r>
              <a:rPr lang="en-US" sz="2400" i="1" dirty="0" smtClean="0"/>
              <a:t>pro bono</a:t>
            </a:r>
            <a:r>
              <a:rPr lang="en-US" sz="2400" dirty="0" smtClean="0"/>
              <a:t> initiative shortlisted for the Local Pro Bono Impact Award by the </a:t>
            </a:r>
            <a:r>
              <a:rPr lang="en-US" sz="2400" dirty="0" err="1" smtClean="0"/>
              <a:t>PILnet</a:t>
            </a:r>
            <a:r>
              <a:rPr lang="en-US" sz="2400" dirty="0" smtClean="0"/>
              <a:t> Global Pro Bono Forum, October 2017</a:t>
            </a:r>
          </a:p>
          <a:p>
            <a:r>
              <a:rPr lang="en-US" dirty="0" smtClean="0"/>
              <a:t>A total of six projects from Argentina, Moldova, Australia, Spain, South Africa and the UK were shortlisted for the global </a:t>
            </a:r>
            <a:r>
              <a:rPr lang="en-US" i="1" dirty="0" smtClean="0"/>
              <a:t>pro bono</a:t>
            </a:r>
            <a:r>
              <a:rPr lang="en-US" dirty="0" smtClean="0"/>
              <a:t> award.</a:t>
            </a:r>
            <a:endParaRPr lang="en-US" sz="2400" dirty="0" smtClean="0"/>
          </a:p>
          <a:p>
            <a:r>
              <a:rPr lang="en-US" sz="2400" dirty="0" smtClean="0"/>
              <a:t>Details here: </a:t>
            </a:r>
            <a:r>
              <a:rPr lang="en-US" sz="2400" dirty="0" smtClean="0">
                <a:hlinkClick r:id="rId4"/>
              </a:rPr>
              <a:t>http://www.probonoforum.org/europe/local-impact-for-global-change-2017-awards/</a:t>
            </a:r>
            <a:endParaRPr lang="en-US" sz="24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400" u="sng" dirty="0" smtClean="0"/>
          </a:p>
          <a:p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6" name="Content Placeholder 15" descr="Pilnet_logo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6894" y="3559969"/>
            <a:ext cx="3860800" cy="1181100"/>
          </a:xfrm>
        </p:spPr>
      </p:pic>
      <p:pic>
        <p:nvPicPr>
          <p:cNvPr id="15" name="Content Placeholder 5" descr="fb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Timeline (4 yrs)</a:t>
            </a:r>
            <a:endParaRPr lang="ro-RO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 2014</a:t>
            </a:r>
            <a:r>
              <a:rPr lang="en-US" dirty="0" smtClean="0"/>
              <a:t> </a:t>
            </a:r>
            <a:r>
              <a:rPr lang="en-US" dirty="0" smtClean="0"/>
              <a:t>– idea start time, followed by two years of implementation</a:t>
            </a:r>
          </a:p>
          <a:p>
            <a:r>
              <a:rPr lang="en-US" dirty="0" smtClean="0"/>
              <a:t>Jun 2016 – platform open to accept registrations from lawyers</a:t>
            </a:r>
          </a:p>
          <a:p>
            <a:r>
              <a:rPr lang="en-US" dirty="0" smtClean="0"/>
              <a:t>Jul 2016 – first question posted online by the general public</a:t>
            </a:r>
          </a:p>
          <a:p>
            <a:r>
              <a:rPr lang="en-US" dirty="0" smtClean="0"/>
              <a:t>Feb 2018 – reached </a:t>
            </a:r>
            <a:r>
              <a:rPr lang="en-US" u="sng" dirty="0" smtClean="0"/>
              <a:t>5,000 free legal answers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Jun 2018 – will reach </a:t>
            </a:r>
            <a:r>
              <a:rPr lang="en-US" b="1" u="sng" dirty="0" smtClean="0">
                <a:solidFill>
                  <a:srgbClr val="FF0000"/>
                </a:solidFill>
              </a:rPr>
              <a:t>7,000 free legal answers</a:t>
            </a:r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Main Facts</a:t>
            </a:r>
            <a:endParaRPr lang="ro-RO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300" dirty="0" smtClean="0"/>
              <a:t>CURRENT AUDIENCE:</a:t>
            </a:r>
          </a:p>
          <a:p>
            <a:r>
              <a:rPr lang="en-US" sz="2300" dirty="0" smtClean="0"/>
              <a:t>12,000 users/month – according to Google Analytics</a:t>
            </a:r>
          </a:p>
          <a:p>
            <a:r>
              <a:rPr lang="en-US" sz="2300" dirty="0" smtClean="0"/>
              <a:t>Average session duration – 3+ minutes</a:t>
            </a:r>
          </a:p>
          <a:p>
            <a:pPr>
              <a:buNone/>
            </a:pPr>
            <a:r>
              <a:rPr lang="en-US" sz="1000" dirty="0" smtClean="0"/>
              <a:t>		A good average session duration is 2-3 minutes. </a:t>
            </a:r>
          </a:p>
          <a:p>
            <a:r>
              <a:rPr lang="en-US" sz="2300" dirty="0" smtClean="0"/>
              <a:t>Average page views per session – 3+ pages</a:t>
            </a:r>
          </a:p>
          <a:p>
            <a:pPr lvl="1">
              <a:buNone/>
            </a:pPr>
            <a:r>
              <a:rPr lang="en-US" sz="1000" dirty="0" smtClean="0"/>
              <a:t>The unofficial industry standard is 2 pages per session.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LEGAL PARTICIPANTS:</a:t>
            </a:r>
          </a:p>
          <a:p>
            <a:r>
              <a:rPr lang="en-US" sz="2300" dirty="0" smtClean="0"/>
              <a:t>200 lawyers</a:t>
            </a:r>
          </a:p>
          <a:p>
            <a:r>
              <a:rPr lang="en-US" sz="2300" dirty="0" smtClean="0"/>
              <a:t>and growing; best growth – during online promotions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OUTPUT FROM PARTICIPANTS:</a:t>
            </a:r>
          </a:p>
          <a:p>
            <a:r>
              <a:rPr lang="en-US" sz="2300" dirty="0" smtClean="0"/>
              <a:t>15-20 answers per day – during paid online promotions</a:t>
            </a:r>
          </a:p>
          <a:p>
            <a:r>
              <a:rPr lang="en-US" sz="2300" b="1" dirty="0" smtClean="0">
                <a:solidFill>
                  <a:srgbClr val="FF0000"/>
                </a:solidFill>
              </a:rPr>
              <a:t>5% of all legal answers – from paralegals</a:t>
            </a:r>
          </a:p>
          <a:p>
            <a:endParaRPr lang="en-US" sz="2400" u="sng" dirty="0" smtClean="0"/>
          </a:p>
          <a:p>
            <a:endParaRPr lang="en-US" sz="2400" dirty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Participants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200 lawyers, including:</a:t>
            </a:r>
          </a:p>
          <a:p>
            <a:r>
              <a:rPr lang="en-US" dirty="0" smtClean="0"/>
              <a:t>90 advocates and trainees</a:t>
            </a:r>
          </a:p>
          <a:p>
            <a:r>
              <a:rPr lang="en-US" dirty="0" smtClean="0"/>
              <a:t>40 in-house lawyers</a:t>
            </a:r>
          </a:p>
          <a:p>
            <a:r>
              <a:rPr lang="en-US" dirty="0" smtClean="0"/>
              <a:t>40 law students</a:t>
            </a:r>
          </a:p>
          <a:p>
            <a:r>
              <a:rPr lang="en-US" dirty="0" smtClean="0"/>
              <a:t>30 community paralegals</a:t>
            </a:r>
          </a:p>
          <a:p>
            <a:r>
              <a:rPr lang="en-US" dirty="0" smtClean="0"/>
              <a:t>Few notaries and court executors (bailiffs)</a:t>
            </a:r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Advocates</a:t>
            </a:r>
            <a:endParaRPr lang="ro-RO" sz="5400" dirty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29503" y="1600200"/>
            <a:ext cx="5684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3D9BAA"/>
                </a:solidFill>
                <a:cs typeface="Montserrat"/>
              </a:rPr>
              <a:t>No Attorney-Client Relationship</a:t>
            </a:r>
            <a:endParaRPr lang="ro-RO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Users are not ‘clients’</a:t>
            </a:r>
          </a:p>
          <a:p>
            <a:r>
              <a:rPr lang="en-US" dirty="0" smtClean="0"/>
              <a:t>Anonymous questions by users are encouraged</a:t>
            </a:r>
          </a:p>
          <a:p>
            <a:r>
              <a:rPr lang="en-US" dirty="0" smtClean="0"/>
              <a:t>User profile details are not visible</a:t>
            </a:r>
          </a:p>
          <a:p>
            <a:r>
              <a:rPr lang="en-US" dirty="0" smtClean="0"/>
              <a:t>Users can ask follow-up questions</a:t>
            </a:r>
          </a:p>
          <a:p>
            <a:r>
              <a:rPr lang="en-US" dirty="0" smtClean="0"/>
              <a:t>Users who have no access to internet ask via relatives  (e.g. grandchildren) or via community paralegals</a:t>
            </a:r>
          </a:p>
          <a:p>
            <a:r>
              <a:rPr lang="en-US" dirty="0" smtClean="0"/>
              <a:t>Personal data found in questions are redacted/moderated</a:t>
            </a:r>
          </a:p>
          <a:p>
            <a:r>
              <a:rPr lang="en-US" dirty="0" smtClean="0"/>
              <a:t>Terms and conditions clearly stipulate that online answers are not legal advice; users are encouraged to engage counsel when seeking legal certainty</a:t>
            </a:r>
          </a:p>
          <a:p>
            <a:r>
              <a:rPr lang="en-US" dirty="0" smtClean="0"/>
              <a:t>Questions and answers are not confidential and can be viewed online by anyone</a:t>
            </a:r>
          </a:p>
          <a:p>
            <a:r>
              <a:rPr lang="en-US" dirty="0" smtClean="0"/>
              <a:t>No formal quality control in place; users are warned that answers can be incomplete or wrong</a:t>
            </a:r>
          </a:p>
          <a:p>
            <a:endParaRPr lang="en-US" dirty="0" smtClean="0"/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Email Notifications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Platform moderators are notified by email of new questions submitted by users</a:t>
            </a:r>
          </a:p>
          <a:p>
            <a:r>
              <a:rPr lang="en-US" dirty="0" smtClean="0"/>
              <a:t>Lawyers are notified when moderators publish questions in their respective practice area</a:t>
            </a:r>
          </a:p>
          <a:p>
            <a:r>
              <a:rPr lang="en-US" dirty="0" smtClean="0"/>
              <a:t>Users are notified when a lawyer posts an answer</a:t>
            </a:r>
          </a:p>
          <a:p>
            <a:r>
              <a:rPr lang="en-US" dirty="0" smtClean="0"/>
              <a:t>All parties to a yAvo conversation are notified of new posts/comments</a:t>
            </a:r>
          </a:p>
          <a:p>
            <a:r>
              <a:rPr lang="en-US" dirty="0" smtClean="0"/>
              <a:t>Users are invited to evaluate the answers received from various lawyers</a:t>
            </a:r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3D9BAA"/>
                </a:solidFill>
                <a:cs typeface="Montserrat"/>
              </a:rPr>
              <a:t>Advantages</a:t>
            </a:r>
            <a:endParaRPr lang="ro-RO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Very easy to use by individuals</a:t>
            </a:r>
          </a:p>
          <a:p>
            <a:r>
              <a:rPr lang="en-US" dirty="0" smtClean="0"/>
              <a:t>Website use consumes minimum internet traffic due to simple graphics</a:t>
            </a:r>
          </a:p>
          <a:p>
            <a:r>
              <a:rPr lang="en-US" dirty="0" smtClean="0"/>
              <a:t>Answers provided by real lawyers with professional profiles and contact information; not by anonymous respondents</a:t>
            </a:r>
          </a:p>
          <a:p>
            <a:r>
              <a:rPr lang="en-US" dirty="0" smtClean="0"/>
              <a:t>Many lawyers available to take follow-up calls, emails or meetings; even paid follow-up work</a:t>
            </a:r>
          </a:p>
          <a:p>
            <a:r>
              <a:rPr lang="en-US" dirty="0" smtClean="0"/>
              <a:t>There are always lawyers willing to donate their legal knowledge online (as opposed to willing to constantly meet people in their offices in a traditional way for free legal advice)</a:t>
            </a:r>
          </a:p>
          <a:p>
            <a:r>
              <a:rPr lang="en-US" dirty="0" smtClean="0"/>
              <a:t>Online communication makes interactions more efficient, facilitates asking of questions on various legal issues (as opposed to not asking them at all, or visiting a law office and being asked to pay a fee for often basic advice) and simplifies the process of answering by not having to sit in a meeting with a person in search of basic legal answers</a:t>
            </a:r>
          </a:p>
          <a:p>
            <a:r>
              <a:rPr lang="en-US" dirty="0" smtClean="0"/>
              <a:t>Moderation of questions by lawyers – to disallow infrequent pranks, repetitive questions, to redact (reduce) questions</a:t>
            </a:r>
          </a:p>
        </p:txBody>
      </p:sp>
      <p:pic>
        <p:nvPicPr>
          <p:cNvPr id="9" name="Content Placeholder 5" descr="fb_log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069" y="25103"/>
            <a:ext cx="1172735" cy="11727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5A08-7AE5-B247-AC0A-CF98F037983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www.yAvo.md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1043</Words>
  <Application>Microsoft Office PowerPoint</Application>
  <PresentationFormat>On-screen Show (4:3)</PresentationFormat>
  <Paragraphs>218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Moldovan Online Legal Empowerment Platform  Alexander Turcan Turcan Cazac Law Firm www.yAvo.md  Jun 2018</vt:lpstr>
      <vt:lpstr>Slide 2</vt:lpstr>
      <vt:lpstr>Timeline (4 yrs)</vt:lpstr>
      <vt:lpstr>Main Facts</vt:lpstr>
      <vt:lpstr>Participants</vt:lpstr>
      <vt:lpstr>Advocates</vt:lpstr>
      <vt:lpstr>No Attorney-Client Relationship</vt:lpstr>
      <vt:lpstr>Email Notifications</vt:lpstr>
      <vt:lpstr>Advantages</vt:lpstr>
      <vt:lpstr>Law Students</vt:lpstr>
      <vt:lpstr>Law Students (2)</vt:lpstr>
      <vt:lpstr>Paralegals</vt:lpstr>
      <vt:lpstr>Paralegals (2)</vt:lpstr>
      <vt:lpstr>Free Downloads</vt:lpstr>
      <vt:lpstr>Future</vt:lpstr>
      <vt:lpstr>yAvo.Law</vt:lpstr>
      <vt:lpstr>yavo.law/country</vt:lpstr>
      <vt:lpstr>yavo.law/language</vt:lpstr>
      <vt:lpstr>Supporter</vt:lpstr>
      <vt:lpstr>Global recognition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Răspunsuri juridice  gratuite online în Republica Moldova</dc:title>
  <dc:creator>asd</dc:creator>
  <cp:lastModifiedBy>Alexander Turcan</cp:lastModifiedBy>
  <cp:revision>168</cp:revision>
  <dcterms:created xsi:type="dcterms:W3CDTF">2016-08-09T12:43:25Z</dcterms:created>
  <dcterms:modified xsi:type="dcterms:W3CDTF">2018-06-26T12:20:26Z</dcterms:modified>
</cp:coreProperties>
</file>