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5"/>
  </p:notesMasterIdLst>
  <p:sldIdLst>
    <p:sldId id="256" r:id="rId2"/>
    <p:sldId id="439" r:id="rId3"/>
    <p:sldId id="440" r:id="rId4"/>
    <p:sldId id="442" r:id="rId5"/>
    <p:sldId id="443" r:id="rId6"/>
    <p:sldId id="441" r:id="rId7"/>
    <p:sldId id="444" r:id="rId8"/>
    <p:sldId id="445" r:id="rId9"/>
    <p:sldId id="459" r:id="rId10"/>
    <p:sldId id="447" r:id="rId11"/>
    <p:sldId id="448" r:id="rId12"/>
    <p:sldId id="449" r:id="rId13"/>
    <p:sldId id="450" r:id="rId14"/>
    <p:sldId id="451" r:id="rId15"/>
    <p:sldId id="452" r:id="rId16"/>
    <p:sldId id="453" r:id="rId17"/>
    <p:sldId id="454" r:id="rId18"/>
    <p:sldId id="460" r:id="rId19"/>
    <p:sldId id="463" r:id="rId20"/>
    <p:sldId id="464" r:id="rId21"/>
    <p:sldId id="465" r:id="rId22"/>
    <p:sldId id="466" r:id="rId23"/>
    <p:sldId id="402" r:id="rId24"/>
    <p:sldId id="468" r:id="rId25"/>
    <p:sldId id="469" r:id="rId26"/>
    <p:sldId id="470" r:id="rId27"/>
    <p:sldId id="471" r:id="rId28"/>
    <p:sldId id="423" r:id="rId29"/>
    <p:sldId id="422" r:id="rId30"/>
    <p:sldId id="472" r:id="rId31"/>
    <p:sldId id="432" r:id="rId32"/>
    <p:sldId id="424" r:id="rId33"/>
    <p:sldId id="467" r:id="rId34"/>
    <p:sldId id="434" r:id="rId35"/>
    <p:sldId id="473" r:id="rId36"/>
    <p:sldId id="374" r:id="rId37"/>
    <p:sldId id="355" r:id="rId38"/>
    <p:sldId id="366" r:id="rId39"/>
    <p:sldId id="356" r:id="rId40"/>
    <p:sldId id="367" r:id="rId41"/>
    <p:sldId id="357" r:id="rId42"/>
    <p:sldId id="368" r:id="rId43"/>
    <p:sldId id="359" r:id="rId44"/>
    <p:sldId id="369" r:id="rId45"/>
    <p:sldId id="360" r:id="rId46"/>
    <p:sldId id="370" r:id="rId47"/>
    <p:sldId id="362" r:id="rId48"/>
    <p:sldId id="436" r:id="rId49"/>
    <p:sldId id="435" r:id="rId50"/>
    <p:sldId id="371" r:id="rId51"/>
    <p:sldId id="437" r:id="rId52"/>
    <p:sldId id="438" r:id="rId53"/>
    <p:sldId id="458" r:id="rId5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9" autoAdjust="0"/>
    <p:restoredTop sz="70905" autoAdjust="0"/>
  </p:normalViewPr>
  <p:slideViewPr>
    <p:cSldViewPr>
      <p:cViewPr varScale="1">
        <p:scale>
          <a:sx n="68" d="100"/>
          <a:sy n="68" d="100"/>
        </p:scale>
        <p:origin x="3520" y="2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878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48DA1-E229-4F92-AE85-03ED21865AF1}" type="datetimeFigureOut">
              <a:rPr lang="en-SG" smtClean="0"/>
              <a:t>4/12/18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F4C49-AE5E-428B-B6D6-5E6ED35FB5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357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24169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PH" altLang="en-US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336"/>
            <a:ext cx="2971800" cy="457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4040D4-81D6-4A6B-81DC-0429DB6745B1}" type="slidenum">
              <a:rPr kumimoji="0" lang="en-PH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kumimoji="0" lang="en-PH" alt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PH" altLang="en-US" dirty="0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336"/>
            <a:ext cx="2971800" cy="457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DFA308-4E20-4DE5-96E4-9160F90B886F}" type="slidenum">
              <a:rPr kumimoji="0" lang="en-PH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kumimoji="0" lang="en-PH" alt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5859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49515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303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96477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7924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8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7924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13542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400" dirty="0"/>
          </a:p>
          <a:p>
            <a:endParaRPr lang="en-SG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780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A - Paraguay</a:t>
            </a:r>
          </a:p>
          <a:p>
            <a:r>
              <a:rPr lang="en-SG" dirty="0"/>
              <a:t>C</a:t>
            </a:r>
            <a:r>
              <a:rPr lang="en-SG" baseline="0" dirty="0"/>
              <a:t> – Czech Republic </a:t>
            </a:r>
          </a:p>
          <a:p>
            <a:r>
              <a:rPr lang="en-SG" dirty="0"/>
              <a:t>D – Laos PDR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8115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79633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791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11823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0866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51108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33482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0401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27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68332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28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10504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29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9822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1032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02987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31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896872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32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89925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33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08667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60ECCF8B-A755-4D43-9837-2F9AFE361323}" type="slidenum">
              <a:rPr lang="en-US" altLang="en-US" sz="1200" smtClean="0">
                <a:latin typeface="Tahoma" pitchFamily="34" charset="0"/>
              </a:rPr>
              <a:pPr eaLnBrk="1" hangingPunct="1"/>
              <a:t>34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36</a:t>
            </a:fld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11017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37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636768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38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303352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39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109474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40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5154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1032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41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706465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42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83206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43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077171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44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724593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45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841278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200" baseline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46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827447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47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149321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48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11017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49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149321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50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1101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615333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51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149321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52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1101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103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34630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34630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4C49-AE5E-428B-B6D6-5E6ED35FB5A4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3702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42900" y="4933072"/>
            <a:ext cx="6229350" cy="1524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342900" y="1911643"/>
            <a:ext cx="6229350" cy="26416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97720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31431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405261" y="4701736"/>
            <a:ext cx="34290" cy="6096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3DA0-5491-4EE3-9BF5-3D43D4DD7EBA}" type="datetimeFigureOut">
              <a:rPr lang="en-SG" smtClean="0"/>
              <a:t>4/12/18</a:t>
            </a:fld>
            <a:endParaRPr lang="en-S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B11AB-092E-4705-8838-656A5137CB81}" type="slidenum">
              <a:rPr lang="en-SG" smtClean="0"/>
              <a:t>‹#›</a:t>
            </a:fld>
            <a:endParaRPr lang="en-S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3DA0-5491-4EE3-9BF5-3D43D4DD7EBA}" type="datetimeFigureOut">
              <a:rPr lang="en-SG" smtClean="0"/>
              <a:t>4/12/18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1AB-092E-4705-8838-656A5137CB8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3DA0-5491-4EE3-9BF5-3D43D4DD7EBA}" type="datetimeFigureOut">
              <a:rPr lang="en-SG" smtClean="0"/>
              <a:t>4/12/18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1AB-092E-4705-8838-656A5137CB8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BA3DA0-5491-4EE3-9BF5-3D43D4DD7EBA}" type="datetimeFigureOut">
              <a:rPr lang="en-SG" smtClean="0"/>
              <a:t>4/12/18</a:t>
            </a:fld>
            <a:endParaRPr lang="en-SG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CFB11AB-092E-4705-8838-656A5137CB81}" type="slidenum">
              <a:rPr lang="en-SG" smtClean="0"/>
              <a:t>‹#›</a:t>
            </a:fld>
            <a:endParaRPr lang="en-SG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3DA0-5491-4EE3-9BF5-3D43D4DD7EBA}" type="datetimeFigureOut">
              <a:rPr lang="en-SG" smtClean="0"/>
              <a:t>4/12/18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1AB-092E-4705-8838-656A5137CB81}" type="slidenum">
              <a:rPr lang="en-SG" smtClean="0"/>
              <a:t>‹#›</a:t>
            </a:fld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673600"/>
            <a:ext cx="5943600" cy="18288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6611819"/>
            <a:ext cx="5943600" cy="1312981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14350" y="6555990"/>
            <a:ext cx="5943600" cy="573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3DA0-5491-4EE3-9BF5-3D43D4DD7EBA}" type="datetimeFigureOut">
              <a:rPr lang="en-SG" smtClean="0"/>
              <a:t>4/12/18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1AB-092E-4705-8838-656A5137CB81}" type="slidenum">
              <a:rPr lang="en-SG" smtClean="0"/>
              <a:t>‹#›</a:t>
            </a:fld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4290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348615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1AB-092E-4705-8838-656A5137CB81}" type="slidenum">
              <a:rPr lang="en-SG" smtClean="0"/>
              <a:t>‹#›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3DA0-5491-4EE3-9BF5-3D43D4DD7EBA}" type="datetimeFigureOut">
              <a:rPr lang="en-SG" smtClean="0"/>
              <a:t>4/12/18</a:t>
            </a:fld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342900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3487341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7264"/>
            <a:ext cx="61722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348615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2209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66160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3DA0-5491-4EE3-9BF5-3D43D4DD7EBA}" type="datetimeFigureOut">
              <a:rPr lang="en-SG" smtClean="0"/>
              <a:t>4/12/18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1AB-092E-4705-8838-656A5137CB81}" type="slidenum">
              <a:rPr lang="en-SG" smtClean="0"/>
              <a:t>‹#›</a:t>
            </a:fld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3DA0-5491-4EE3-9BF5-3D43D4DD7EBA}" type="datetimeFigureOut">
              <a:rPr lang="en-SG" smtClean="0"/>
              <a:t>4/12/18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1AB-092E-4705-8838-656A5137CB8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342900" y="609600"/>
            <a:ext cx="4686300" cy="7620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6350" y="2133600"/>
            <a:ext cx="1488186" cy="49784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5086350" y="609600"/>
            <a:ext cx="148590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BA3DA0-5491-4EE3-9BF5-3D43D4DD7EBA}" type="datetimeFigureOut">
              <a:rPr lang="en-SG" smtClean="0"/>
              <a:t>4/12/18</a:t>
            </a:fld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FB11AB-092E-4705-8838-656A5137CB81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50" y="609600"/>
            <a:ext cx="154305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609600"/>
            <a:ext cx="4514850" cy="74168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2050" y="2133600"/>
            <a:ext cx="1543050" cy="58928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3DA0-5491-4EE3-9BF5-3D43D4DD7EBA}" type="datetimeFigureOut">
              <a:rPr lang="en-SG" smtClean="0"/>
              <a:t>4/12/18</a:t>
            </a:fld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B11AB-092E-4705-8838-656A5137CB81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42900" y="1930401"/>
            <a:ext cx="6172200" cy="62378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343400" y="8271556"/>
            <a:ext cx="1943100" cy="51206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BA3DA0-5491-4EE3-9BF5-3D43D4DD7EBA}" type="datetimeFigureOut">
              <a:rPr lang="en-SG" smtClean="0"/>
              <a:t>4/12/18</a:t>
            </a:fld>
            <a:endParaRPr lang="en-S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600200" y="8271556"/>
            <a:ext cx="268605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S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307931" y="8242041"/>
            <a:ext cx="457200" cy="6096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CFB11AB-092E-4705-8838-656A5137CB81}" type="slidenum">
              <a:rPr lang="en-SG" smtClean="0"/>
              <a:t>‹#›</a:t>
            </a:fld>
            <a:endParaRPr lang="en-SG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625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6144344"/>
            <a:ext cx="6229350" cy="1524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SG" b="1" dirty="0"/>
              <a:t>MARLON J. MANUEL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722488"/>
            <a:ext cx="6229350" cy="2641600"/>
          </a:xfrm>
        </p:spPr>
        <p:txBody>
          <a:bodyPr/>
          <a:lstStyle/>
          <a:p>
            <a:r>
              <a:rPr lang="en-SG" b="1" dirty="0">
                <a:solidFill>
                  <a:schemeClr val="tx1"/>
                </a:solidFill>
              </a:rPr>
              <a:t>Case study I:</a:t>
            </a:r>
            <a:br>
              <a:rPr lang="en-SG" b="1" dirty="0">
                <a:solidFill>
                  <a:schemeClr val="tx1"/>
                </a:solidFill>
              </a:rPr>
            </a:br>
            <a:r>
              <a:rPr lang="en-SG" b="1" dirty="0">
                <a:solidFill>
                  <a:schemeClr val="tx1"/>
                </a:solidFill>
              </a:rPr>
              <a:t>The paralegal movement in the Philippines</a:t>
            </a:r>
            <a:br>
              <a:rPr lang="en-SG" b="1" i="1" dirty="0"/>
            </a:br>
            <a:br>
              <a:rPr lang="en-SG" b="1" i="1" dirty="0"/>
            </a:br>
            <a:r>
              <a:rPr lang="en-SG" sz="2700" b="1" i="1" dirty="0">
                <a:solidFill>
                  <a:schemeClr val="tx1"/>
                </a:solidFill>
              </a:rPr>
              <a:t>Legal Empowerment Leadership Course</a:t>
            </a:r>
            <a:br>
              <a:rPr lang="en-SG" sz="2700" b="1" i="1" dirty="0">
                <a:solidFill>
                  <a:schemeClr val="tx1"/>
                </a:solidFill>
              </a:rPr>
            </a:br>
            <a:r>
              <a:rPr lang="en-SG" sz="2700" b="1" i="1" dirty="0">
                <a:solidFill>
                  <a:schemeClr val="tx1"/>
                </a:solidFill>
              </a:rPr>
              <a:t>2-7 December 2018, Budapest, Hungary</a:t>
            </a:r>
          </a:p>
        </p:txBody>
      </p:sp>
    </p:spTree>
    <p:extLst>
      <p:ext uri="{BB962C8B-B14F-4D97-AF65-F5344CB8AC3E}">
        <p14:creationId xmlns:p14="http://schemas.microsoft.com/office/powerpoint/2010/main" val="1436294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914400" y="4368800"/>
            <a:ext cx="52578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PH"/>
          </a:p>
        </p:txBody>
      </p:sp>
      <p:sp>
        <p:nvSpPr>
          <p:cNvPr id="33" name="Rectangle 32"/>
          <p:cNvSpPr/>
          <p:nvPr/>
        </p:nvSpPr>
        <p:spPr>
          <a:xfrm>
            <a:off x="514350" y="4267200"/>
            <a:ext cx="6115050" cy="111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PH"/>
          </a:p>
        </p:txBody>
      </p:sp>
      <p:sp>
        <p:nvSpPr>
          <p:cNvPr id="14341" name="Rectangle 33"/>
          <p:cNvSpPr>
            <a:spLocks noChangeArrowheads="1"/>
          </p:cNvSpPr>
          <p:nvPr/>
        </p:nvSpPr>
        <p:spPr bwMode="auto">
          <a:xfrm>
            <a:off x="685801" y="899592"/>
            <a:ext cx="548997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Book Antiqu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</a:rPr>
              <a:t>“the bottom 20 percent of families have a share of </a:t>
            </a:r>
            <a:r>
              <a:rPr lang="en-US" altLang="en-US" sz="3600" b="1" u="sng" dirty="0">
                <a:solidFill>
                  <a:schemeClr val="tx1"/>
                </a:solidFill>
              </a:rPr>
              <a:t>about 6 percent </a:t>
            </a:r>
            <a:r>
              <a:rPr lang="en-US" altLang="en-US" sz="3600" b="1" dirty="0">
                <a:solidFill>
                  <a:schemeClr val="tx1"/>
                </a:solidFill>
              </a:rPr>
              <a:t>of the total income in the country; whereas the upper 20% of income distribution have a share of </a:t>
            </a:r>
            <a:r>
              <a:rPr lang="en-US" altLang="en-US" sz="3600" b="1" u="sng" dirty="0">
                <a:solidFill>
                  <a:schemeClr val="tx1"/>
                </a:solidFill>
              </a:rPr>
              <a:t>nearly 50%</a:t>
            </a:r>
            <a:r>
              <a:rPr lang="en-US" altLang="en-US" sz="3600" b="1" dirty="0">
                <a:solidFill>
                  <a:schemeClr val="tx1"/>
                </a:solidFill>
              </a:rPr>
              <a:t> of total income”</a:t>
            </a:r>
          </a:p>
        </p:txBody>
      </p:sp>
      <p:sp>
        <p:nvSpPr>
          <p:cNvPr id="14342" name="Rectangle 35"/>
          <p:cNvSpPr>
            <a:spLocks noChangeArrowheads="1"/>
          </p:cNvSpPr>
          <p:nvPr/>
        </p:nvSpPr>
        <p:spPr bwMode="auto">
          <a:xfrm>
            <a:off x="685800" y="7120467"/>
            <a:ext cx="61150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  </a:t>
            </a:r>
            <a:r>
              <a:rPr lang="en-US" altLang="en-US" sz="2000" b="1" i="1">
                <a:solidFill>
                  <a:schemeClr val="tx1"/>
                </a:solidFill>
              </a:rPr>
              <a:t>- 2012 First Semester Official Poverty Statistics of the Philippines,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i="1">
                <a:solidFill>
                  <a:schemeClr val="tx1"/>
                </a:solidFill>
              </a:rPr>
              <a:t>              National Statistical Coordination Board</a:t>
            </a:r>
            <a:endParaRPr lang="en-PH" altLang="en-US" sz="2000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17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914400" y="4368800"/>
            <a:ext cx="52578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PH"/>
          </a:p>
        </p:txBody>
      </p:sp>
      <p:sp>
        <p:nvSpPr>
          <p:cNvPr id="33" name="Rectangle 32"/>
          <p:cNvSpPr/>
          <p:nvPr/>
        </p:nvSpPr>
        <p:spPr>
          <a:xfrm>
            <a:off x="514350" y="4267200"/>
            <a:ext cx="6115050" cy="111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PH"/>
          </a:p>
        </p:txBody>
      </p:sp>
      <p:sp>
        <p:nvSpPr>
          <p:cNvPr id="14341" name="Rectangle 35"/>
          <p:cNvSpPr>
            <a:spLocks noChangeArrowheads="1"/>
          </p:cNvSpPr>
          <p:nvPr/>
        </p:nvSpPr>
        <p:spPr bwMode="auto">
          <a:xfrm>
            <a:off x="514350" y="1139883"/>
            <a:ext cx="6057900" cy="537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/>
              <a:t>“The total income of the top 20% of families is approximately </a:t>
            </a:r>
            <a:r>
              <a:rPr lang="en-US" sz="4000" b="1" i="1" u="sng" dirty="0"/>
              <a:t>8 times </a:t>
            </a:r>
          </a:p>
          <a:p>
            <a:pPr>
              <a:defRPr/>
            </a:pPr>
            <a:r>
              <a:rPr lang="en-US" sz="3600" b="1" dirty="0"/>
              <a:t>of the total income of the bottom 20% of families in the first semester </a:t>
            </a:r>
          </a:p>
          <a:p>
            <a:pPr>
              <a:defRPr/>
            </a:pPr>
            <a:r>
              <a:rPr lang="en-US" sz="3600" b="1" dirty="0"/>
              <a:t>of 2006, 2009, and 2012.”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800" dirty="0"/>
          </a:p>
          <a:p>
            <a:pPr marL="342900" indent="-342900">
              <a:buFontTx/>
              <a:buChar char="-"/>
              <a:defRPr/>
            </a:pPr>
            <a:r>
              <a:rPr lang="en-US" sz="2000" b="1" i="1" dirty="0"/>
              <a:t>2012 First Semester Official Poverty Statistics of the Philippines, </a:t>
            </a:r>
          </a:p>
          <a:p>
            <a:pPr>
              <a:defRPr/>
            </a:pPr>
            <a:r>
              <a:rPr lang="en-US" sz="2000" b="1" i="1" dirty="0"/>
              <a:t>          National Statistical coordination Board</a:t>
            </a:r>
            <a:endParaRPr lang="en-PH" sz="2000" b="1" i="1" dirty="0"/>
          </a:p>
        </p:txBody>
      </p:sp>
    </p:spTree>
    <p:extLst>
      <p:ext uri="{BB962C8B-B14F-4D97-AF65-F5344CB8AC3E}">
        <p14:creationId xmlns:p14="http://schemas.microsoft.com/office/powerpoint/2010/main" val="128213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48024"/>
            <a:ext cx="6172200" cy="6644456"/>
          </a:xfrm>
        </p:spPr>
        <p:txBody>
          <a:bodyPr>
            <a:normAutofit lnSpcReduction="10000"/>
          </a:bodyPr>
          <a:lstStyle/>
          <a:p>
            <a:r>
              <a:rPr lang="en-US" sz="4000" b="1" dirty="0"/>
              <a:t>A  –  Federal  </a:t>
            </a:r>
          </a:p>
          <a:p>
            <a:pPr marL="0" indent="0">
              <a:buNone/>
            </a:pPr>
            <a:r>
              <a:rPr lang="en-US" sz="4000" b="1" dirty="0"/>
              <a:t>        Parliamentary</a:t>
            </a:r>
          </a:p>
          <a:p>
            <a:endParaRPr lang="en-US" sz="4000" b="1" dirty="0"/>
          </a:p>
          <a:p>
            <a:r>
              <a:rPr lang="en-US" sz="4000" b="1" dirty="0"/>
              <a:t>B  –  Unitary  </a:t>
            </a:r>
          </a:p>
          <a:p>
            <a:pPr marL="0" indent="0">
              <a:buNone/>
            </a:pPr>
            <a:r>
              <a:rPr lang="en-US" sz="4000" b="1" dirty="0"/>
              <a:t>        Presidential</a:t>
            </a:r>
          </a:p>
          <a:p>
            <a:endParaRPr lang="en-US" sz="4000" b="1" dirty="0"/>
          </a:p>
          <a:p>
            <a:r>
              <a:rPr lang="en-US" sz="4000" b="1" dirty="0"/>
              <a:t>C  –  Federal Monarchy</a:t>
            </a:r>
          </a:p>
          <a:p>
            <a:endParaRPr lang="en-US" sz="4000" b="1" dirty="0"/>
          </a:p>
          <a:p>
            <a:r>
              <a:rPr lang="en-US" sz="4000" b="1" dirty="0"/>
              <a:t>D  –  Federal</a:t>
            </a:r>
          </a:p>
          <a:p>
            <a:pPr marL="0" indent="0">
              <a:buNone/>
            </a:pPr>
            <a:r>
              <a:rPr lang="en-US" sz="4000" b="1" dirty="0"/>
              <a:t>         Presidential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54112"/>
            <a:ext cx="6515100" cy="1625600"/>
          </a:xfrm>
        </p:spPr>
        <p:txBody>
          <a:bodyPr>
            <a:normAutofit fontScale="90000"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What is the system of government in the Philippines?</a:t>
            </a:r>
          </a:p>
        </p:txBody>
      </p:sp>
    </p:spTree>
    <p:extLst>
      <p:ext uri="{BB962C8B-B14F-4D97-AF65-F5344CB8AC3E}">
        <p14:creationId xmlns:p14="http://schemas.microsoft.com/office/powerpoint/2010/main" val="912755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48024"/>
            <a:ext cx="6172200" cy="6644456"/>
          </a:xfrm>
        </p:spPr>
        <p:txBody>
          <a:bodyPr>
            <a:normAutofit lnSpcReduction="10000"/>
          </a:bodyPr>
          <a:lstStyle/>
          <a:p>
            <a:r>
              <a:rPr lang="en-US" sz="4000" b="1" dirty="0"/>
              <a:t>A  –  Netherlands and </a:t>
            </a:r>
          </a:p>
          <a:p>
            <a:pPr marL="0" indent="0">
              <a:buNone/>
            </a:pPr>
            <a:r>
              <a:rPr lang="en-US" sz="4000" b="1" dirty="0"/>
              <a:t>                 Portugal</a:t>
            </a:r>
          </a:p>
          <a:p>
            <a:endParaRPr lang="en-US" sz="4000" b="1" dirty="0"/>
          </a:p>
          <a:p>
            <a:r>
              <a:rPr lang="en-US" sz="4000" b="1" dirty="0"/>
              <a:t>B  –  United Kingdom</a:t>
            </a:r>
          </a:p>
          <a:p>
            <a:pPr marL="0" indent="0">
              <a:buNone/>
            </a:pPr>
            <a:r>
              <a:rPr lang="en-US" sz="4000" b="1" dirty="0"/>
              <a:t>              and Germany</a:t>
            </a:r>
          </a:p>
          <a:p>
            <a:endParaRPr lang="en-US" sz="4000" b="1" dirty="0"/>
          </a:p>
          <a:p>
            <a:r>
              <a:rPr lang="en-US" sz="4000" b="1" dirty="0"/>
              <a:t>C  –  Spain and United</a:t>
            </a:r>
          </a:p>
          <a:p>
            <a:pPr marL="0" indent="0">
              <a:buNone/>
            </a:pPr>
            <a:r>
              <a:rPr lang="en-US" sz="4000" b="1" dirty="0"/>
              <a:t>                  States</a:t>
            </a:r>
          </a:p>
          <a:p>
            <a:pPr marL="0" indent="0">
              <a:buNone/>
            </a:pPr>
            <a:endParaRPr lang="en-US" sz="4000" b="1" dirty="0"/>
          </a:p>
          <a:p>
            <a:r>
              <a:rPr lang="en-US" sz="4000" b="1" dirty="0"/>
              <a:t>D  –  China and Russia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54112"/>
            <a:ext cx="6515100" cy="1625600"/>
          </a:xfrm>
        </p:spPr>
        <p:txBody>
          <a:bodyPr>
            <a:normAutofit fontScale="90000"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What countries are the former colonial powers of  the Philippines?</a:t>
            </a:r>
          </a:p>
        </p:txBody>
      </p:sp>
    </p:spTree>
    <p:extLst>
      <p:ext uri="{BB962C8B-B14F-4D97-AF65-F5344CB8AC3E}">
        <p14:creationId xmlns:p14="http://schemas.microsoft.com/office/powerpoint/2010/main" val="2190731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48024"/>
            <a:ext cx="6172200" cy="6644456"/>
          </a:xfrm>
        </p:spPr>
        <p:txBody>
          <a:bodyPr>
            <a:normAutofit/>
          </a:bodyPr>
          <a:lstStyle/>
          <a:p>
            <a:r>
              <a:rPr lang="en-US" sz="4000" b="1" dirty="0"/>
              <a:t>A  –  more than 250,000</a:t>
            </a:r>
          </a:p>
          <a:p>
            <a:endParaRPr lang="en-US" sz="4000" b="1" dirty="0"/>
          </a:p>
          <a:p>
            <a:r>
              <a:rPr lang="en-US" sz="4000" b="1" dirty="0"/>
              <a:t>B  –  more than 100,000</a:t>
            </a:r>
          </a:p>
          <a:p>
            <a:endParaRPr lang="en-US" sz="4000" b="1" dirty="0"/>
          </a:p>
          <a:p>
            <a:r>
              <a:rPr lang="en-US" sz="4000" b="1" dirty="0"/>
              <a:t>C  –  more than 50,000</a:t>
            </a:r>
          </a:p>
          <a:p>
            <a:endParaRPr lang="en-US" sz="4000" b="1" dirty="0"/>
          </a:p>
          <a:p>
            <a:r>
              <a:rPr lang="en-US" sz="4000" b="1" dirty="0"/>
              <a:t>D  –  more than 10,000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54112"/>
            <a:ext cx="6515100" cy="1625600"/>
          </a:xfrm>
        </p:spPr>
        <p:txBody>
          <a:bodyPr>
            <a:normAutofit fontScale="90000"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How many civil society organizations are there in the Philippines?</a:t>
            </a:r>
          </a:p>
        </p:txBody>
      </p:sp>
    </p:spTree>
    <p:extLst>
      <p:ext uri="{BB962C8B-B14F-4D97-AF65-F5344CB8AC3E}">
        <p14:creationId xmlns:p14="http://schemas.microsoft.com/office/powerpoint/2010/main" val="2984261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48024"/>
            <a:ext cx="6172200" cy="6644456"/>
          </a:xfrm>
        </p:spPr>
        <p:txBody>
          <a:bodyPr>
            <a:normAutofit/>
          </a:bodyPr>
          <a:lstStyle/>
          <a:p>
            <a:r>
              <a:rPr lang="en-US" sz="4000" b="1" dirty="0"/>
              <a:t>A  –  4,400</a:t>
            </a:r>
          </a:p>
          <a:p>
            <a:endParaRPr lang="en-US" sz="4000" b="1" dirty="0"/>
          </a:p>
          <a:p>
            <a:r>
              <a:rPr lang="en-US" sz="4000" b="1" dirty="0"/>
              <a:t>B  –  3,300</a:t>
            </a:r>
          </a:p>
          <a:p>
            <a:endParaRPr lang="en-US" sz="4000" b="1" dirty="0"/>
          </a:p>
          <a:p>
            <a:r>
              <a:rPr lang="en-US" sz="4000" b="1" dirty="0"/>
              <a:t>C  –  2,200</a:t>
            </a:r>
          </a:p>
          <a:p>
            <a:endParaRPr lang="en-US" sz="4000" b="1" dirty="0"/>
          </a:p>
          <a:p>
            <a:r>
              <a:rPr lang="en-US" sz="4000" b="1" dirty="0"/>
              <a:t>D  –  1,100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54112"/>
            <a:ext cx="6515100" cy="1625600"/>
          </a:xfrm>
        </p:spPr>
        <p:txBody>
          <a:bodyPr>
            <a:normAutofit fontScale="90000"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How many trial court judges are there in the Philippines?</a:t>
            </a:r>
          </a:p>
        </p:txBody>
      </p:sp>
    </p:spTree>
    <p:extLst>
      <p:ext uri="{BB962C8B-B14F-4D97-AF65-F5344CB8AC3E}">
        <p14:creationId xmlns:p14="http://schemas.microsoft.com/office/powerpoint/2010/main" val="1561614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48024"/>
            <a:ext cx="6172200" cy="6644456"/>
          </a:xfrm>
        </p:spPr>
        <p:txBody>
          <a:bodyPr>
            <a:normAutofit/>
          </a:bodyPr>
          <a:lstStyle/>
          <a:p>
            <a:r>
              <a:rPr lang="en-US" sz="4000" b="1" dirty="0"/>
              <a:t>A  –  more than 10,000</a:t>
            </a:r>
          </a:p>
          <a:p>
            <a:endParaRPr lang="en-US" sz="4000" b="1" dirty="0"/>
          </a:p>
          <a:p>
            <a:r>
              <a:rPr lang="en-US" sz="4000" b="1" dirty="0"/>
              <a:t>B  –  more than 20,000</a:t>
            </a:r>
          </a:p>
          <a:p>
            <a:endParaRPr lang="en-US" sz="4000" b="1" dirty="0"/>
          </a:p>
          <a:p>
            <a:r>
              <a:rPr lang="en-US" sz="4000" b="1" dirty="0"/>
              <a:t>C  –  more than 30,000</a:t>
            </a:r>
          </a:p>
          <a:p>
            <a:endParaRPr lang="en-US" sz="4000" b="1" dirty="0"/>
          </a:p>
          <a:p>
            <a:r>
              <a:rPr lang="en-US" sz="4000" b="1" dirty="0"/>
              <a:t>D  –  more than 40,000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54112"/>
            <a:ext cx="6515100" cy="1625600"/>
          </a:xfrm>
        </p:spPr>
        <p:txBody>
          <a:bodyPr>
            <a:normAutofit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How many lawyers are there in the Philippines?</a:t>
            </a:r>
          </a:p>
        </p:txBody>
      </p:sp>
    </p:spTree>
    <p:extLst>
      <p:ext uri="{BB962C8B-B14F-4D97-AF65-F5344CB8AC3E}">
        <p14:creationId xmlns:p14="http://schemas.microsoft.com/office/powerpoint/2010/main" val="3607432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48024"/>
            <a:ext cx="6172200" cy="6644456"/>
          </a:xfrm>
        </p:spPr>
        <p:txBody>
          <a:bodyPr>
            <a:normAutofit lnSpcReduction="10000"/>
          </a:bodyPr>
          <a:lstStyle/>
          <a:p>
            <a:r>
              <a:rPr lang="en-US" sz="4000" b="1" dirty="0"/>
              <a:t>A  –  Filipino</a:t>
            </a:r>
          </a:p>
          <a:p>
            <a:endParaRPr lang="en-US" sz="4000" b="1" dirty="0"/>
          </a:p>
          <a:p>
            <a:r>
              <a:rPr lang="en-US" sz="4000" b="1" dirty="0"/>
              <a:t>B  –  English</a:t>
            </a:r>
          </a:p>
          <a:p>
            <a:endParaRPr lang="en-US" sz="4000" b="1" dirty="0"/>
          </a:p>
          <a:p>
            <a:r>
              <a:rPr lang="en-US" sz="4000" b="1" dirty="0"/>
              <a:t>C  –  Filipino and other   </a:t>
            </a:r>
          </a:p>
          <a:p>
            <a:pPr marL="0" indent="0">
              <a:buNone/>
            </a:pPr>
            <a:r>
              <a:rPr lang="en-US" sz="4000" b="1" dirty="0"/>
              <a:t>      major local languages</a:t>
            </a:r>
          </a:p>
          <a:p>
            <a:endParaRPr lang="en-US" sz="4000" b="1" dirty="0"/>
          </a:p>
          <a:p>
            <a:r>
              <a:rPr lang="en-US" sz="4000" b="1" dirty="0"/>
              <a:t>D  –  English, Filipino, </a:t>
            </a:r>
          </a:p>
          <a:p>
            <a:pPr marL="0" indent="0">
              <a:buNone/>
            </a:pPr>
            <a:r>
              <a:rPr lang="en-US" sz="4000" b="1" dirty="0"/>
              <a:t>       and other major local  </a:t>
            </a:r>
          </a:p>
          <a:p>
            <a:pPr marL="0" indent="0">
              <a:buNone/>
            </a:pPr>
            <a:r>
              <a:rPr lang="en-US" sz="4000" b="1" dirty="0"/>
              <a:t>                 languages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54112"/>
            <a:ext cx="6515100" cy="1625600"/>
          </a:xfrm>
        </p:spPr>
        <p:txBody>
          <a:bodyPr>
            <a:normAutofit fontScale="90000"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What is the language of the law and the courts in the Philippines?</a:t>
            </a:r>
          </a:p>
        </p:txBody>
      </p:sp>
    </p:spTree>
    <p:extLst>
      <p:ext uri="{BB962C8B-B14F-4D97-AF65-F5344CB8AC3E}">
        <p14:creationId xmlns:p14="http://schemas.microsoft.com/office/powerpoint/2010/main" val="3167529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08000"/>
            <a:ext cx="6172200" cy="824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393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640" y="1979712"/>
            <a:ext cx="2242840" cy="4539952"/>
          </a:xfrm>
        </p:spPr>
        <p:txBody>
          <a:bodyPr>
            <a:noAutofit/>
          </a:bodyPr>
          <a:lstStyle/>
          <a:p>
            <a:r>
              <a:rPr lang="en-US" altLang="en-US" sz="2000" b="1" dirty="0">
                <a:solidFill>
                  <a:schemeClr val="tx1"/>
                </a:solidFill>
              </a:rPr>
              <a:t>55 farmers </a:t>
            </a:r>
            <a:br>
              <a:rPr lang="en-US" altLang="en-US" sz="2000" b="1" dirty="0">
                <a:solidFill>
                  <a:schemeClr val="tx1"/>
                </a:solidFill>
              </a:rPr>
            </a:br>
            <a:br>
              <a:rPr lang="en-US" altLang="en-US" sz="2000" b="1" dirty="0">
                <a:solidFill>
                  <a:schemeClr val="tx1"/>
                </a:solidFill>
              </a:rPr>
            </a:br>
            <a:r>
              <a:rPr lang="en-US" altLang="en-US" sz="2000" b="1" dirty="0">
                <a:solidFill>
                  <a:schemeClr val="tx1"/>
                </a:solidFill>
              </a:rPr>
              <a:t>1,700  Kilometers </a:t>
            </a:r>
            <a:br>
              <a:rPr lang="en-US" altLang="en-US" sz="2000" b="1" dirty="0">
                <a:solidFill>
                  <a:schemeClr val="tx1"/>
                </a:solidFill>
              </a:rPr>
            </a:br>
            <a:br>
              <a:rPr lang="en-US" altLang="en-US" sz="2000" b="1" dirty="0">
                <a:solidFill>
                  <a:schemeClr val="tx1"/>
                </a:solidFill>
              </a:rPr>
            </a:br>
            <a:r>
              <a:rPr lang="en-US" altLang="en-US" sz="2000" b="1" dirty="0">
                <a:solidFill>
                  <a:schemeClr val="tx1"/>
                </a:solidFill>
              </a:rPr>
              <a:t>30 - 40 kilometers every day</a:t>
            </a:r>
            <a:br>
              <a:rPr lang="en-US" altLang="en-US" sz="2000" b="1" dirty="0">
                <a:solidFill>
                  <a:schemeClr val="tx1"/>
                </a:solidFill>
              </a:rPr>
            </a:br>
            <a:br>
              <a:rPr lang="en-US" altLang="en-US" sz="2000" b="1" dirty="0">
                <a:solidFill>
                  <a:schemeClr val="tx1"/>
                </a:solidFill>
              </a:rPr>
            </a:br>
            <a:r>
              <a:rPr lang="en-US" altLang="en-US" sz="2000" b="1" dirty="0">
                <a:solidFill>
                  <a:schemeClr val="tx1"/>
                </a:solidFill>
              </a:rPr>
              <a:t>October  to December  2007</a:t>
            </a:r>
            <a:br>
              <a:rPr lang="en-US" altLang="en-US" sz="2000" b="1" dirty="0">
                <a:solidFill>
                  <a:schemeClr val="tx1"/>
                </a:solidFill>
              </a:rPr>
            </a:br>
            <a:br>
              <a:rPr lang="en-US" altLang="en-US" sz="2000" b="1" dirty="0">
                <a:solidFill>
                  <a:schemeClr val="tx1"/>
                </a:solidFill>
              </a:rPr>
            </a:br>
            <a:r>
              <a:rPr lang="en-US" altLang="en-US" sz="2000" b="1" dirty="0">
                <a:solidFill>
                  <a:schemeClr val="tx1"/>
                </a:solidFill>
              </a:rPr>
              <a:t>144 hectare land</a:t>
            </a:r>
            <a:br>
              <a:rPr lang="en-US" altLang="en-US" sz="2000" b="1" dirty="0">
                <a:solidFill>
                  <a:schemeClr val="tx1"/>
                </a:solidFill>
              </a:rPr>
            </a:br>
            <a:br>
              <a:rPr lang="en-US" altLang="en-US" sz="2000" b="1" dirty="0">
                <a:solidFill>
                  <a:schemeClr val="tx1"/>
                </a:solidFill>
              </a:rPr>
            </a:br>
            <a:r>
              <a:rPr lang="en-US" altLang="en-US" sz="2000" b="1" dirty="0">
                <a:solidFill>
                  <a:schemeClr val="tx1"/>
                </a:solidFill>
              </a:rPr>
              <a:t>165 families</a:t>
            </a:r>
            <a:br>
              <a:rPr lang="en-US" altLang="en-US" sz="2000" b="1" dirty="0">
                <a:solidFill>
                  <a:schemeClr val="tx1"/>
                </a:solidFill>
              </a:rPr>
            </a:br>
            <a:endParaRPr lang="en-US" altLang="en-US" sz="2000" dirty="0">
              <a:solidFill>
                <a:schemeClr val="tx1"/>
              </a:solidFill>
            </a:endParaRPr>
          </a:p>
        </p:txBody>
      </p:sp>
      <p:pic>
        <p:nvPicPr>
          <p:cNvPr id="4099" name="Picture 3" descr="map-philipp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72" y="107949"/>
            <a:ext cx="4581128" cy="903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ular Callout 9"/>
          <p:cNvSpPr>
            <a:spLocks noChangeArrowheads="1"/>
          </p:cNvSpPr>
          <p:nvPr/>
        </p:nvSpPr>
        <p:spPr bwMode="auto">
          <a:xfrm>
            <a:off x="5085184" y="1166324"/>
            <a:ext cx="1368152" cy="812800"/>
          </a:xfrm>
          <a:prstGeom prst="wedgeRectCallout">
            <a:avLst>
              <a:gd name="adj1" fmla="val -99660"/>
              <a:gd name="adj2" fmla="val 178163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500" b="1"/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1"/>
              <a:t>Metro Manila</a:t>
            </a:r>
          </a:p>
        </p:txBody>
      </p:sp>
      <p:sp>
        <p:nvSpPr>
          <p:cNvPr id="4101" name="Rectangular Callout 9"/>
          <p:cNvSpPr>
            <a:spLocks noChangeArrowheads="1"/>
          </p:cNvSpPr>
          <p:nvPr/>
        </p:nvSpPr>
        <p:spPr bwMode="auto">
          <a:xfrm>
            <a:off x="3383248" y="6174916"/>
            <a:ext cx="1253827" cy="757560"/>
          </a:xfrm>
          <a:prstGeom prst="wedgeRectCallout">
            <a:avLst>
              <a:gd name="adj1" fmla="val 164617"/>
              <a:gd name="adj2" fmla="val 35028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500" b="1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1" dirty="0" err="1"/>
              <a:t>Sumilao</a:t>
            </a:r>
            <a:r>
              <a:rPr lang="en-US" altLang="en-US" b="1" dirty="0"/>
              <a:t>,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1" dirty="0" err="1"/>
              <a:t>Bukidnon</a:t>
            </a:r>
            <a:endParaRPr lang="en-US" altLang="en-US" b="1" dirty="0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2B86EBA2-6DCD-4A8E-BCBD-E718A488ADC2}"/>
              </a:ext>
            </a:extLst>
          </p:cNvPr>
          <p:cNvSpPr/>
          <p:nvPr/>
        </p:nvSpPr>
        <p:spPr>
          <a:xfrm>
            <a:off x="6093296" y="6748028"/>
            <a:ext cx="360040" cy="27224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8C1B1CCC-C37F-4C26-ADD6-102F278AA4C4}"/>
              </a:ext>
            </a:extLst>
          </p:cNvPr>
          <p:cNvSpPr/>
          <p:nvPr/>
        </p:nvSpPr>
        <p:spPr>
          <a:xfrm>
            <a:off x="6093296" y="6300172"/>
            <a:ext cx="360040" cy="27224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8E1851E9-E0A6-4D59-9950-06A63F97A985}"/>
              </a:ext>
            </a:extLst>
          </p:cNvPr>
          <p:cNvSpPr/>
          <p:nvPr/>
        </p:nvSpPr>
        <p:spPr>
          <a:xfrm>
            <a:off x="6093296" y="5883932"/>
            <a:ext cx="360040" cy="27224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F6D47B26-3382-4B4A-BEFF-B47305B0A134}"/>
              </a:ext>
            </a:extLst>
          </p:cNvPr>
          <p:cNvSpPr/>
          <p:nvPr/>
        </p:nvSpPr>
        <p:spPr>
          <a:xfrm>
            <a:off x="6078925" y="5523892"/>
            <a:ext cx="360040" cy="27224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F678D065-BF4E-413C-9751-2F22DED4F1A8}"/>
              </a:ext>
            </a:extLst>
          </p:cNvPr>
          <p:cNvSpPr/>
          <p:nvPr/>
        </p:nvSpPr>
        <p:spPr>
          <a:xfrm>
            <a:off x="6046982" y="4788024"/>
            <a:ext cx="360040" cy="27224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227EDEBB-0BB9-4184-8FF5-21F7575B026A}"/>
              </a:ext>
            </a:extLst>
          </p:cNvPr>
          <p:cNvSpPr/>
          <p:nvPr/>
        </p:nvSpPr>
        <p:spPr>
          <a:xfrm rot="20661325">
            <a:off x="5943510" y="4471487"/>
            <a:ext cx="360040" cy="27224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813FAE41-5257-47B0-B243-B1419DDC34F1}"/>
              </a:ext>
            </a:extLst>
          </p:cNvPr>
          <p:cNvSpPr/>
          <p:nvPr/>
        </p:nvSpPr>
        <p:spPr>
          <a:xfrm rot="19389712">
            <a:off x="5686942" y="4146994"/>
            <a:ext cx="360040" cy="27224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1EF6C575-0696-4D9D-B3D8-1DE1F40ED1E0}"/>
              </a:ext>
            </a:extLst>
          </p:cNvPr>
          <p:cNvSpPr/>
          <p:nvPr/>
        </p:nvSpPr>
        <p:spPr>
          <a:xfrm rot="18412874">
            <a:off x="5480330" y="3891634"/>
            <a:ext cx="360040" cy="27224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2D2934B6-E810-4CA5-88E9-B668690DD199}"/>
              </a:ext>
            </a:extLst>
          </p:cNvPr>
          <p:cNvSpPr/>
          <p:nvPr/>
        </p:nvSpPr>
        <p:spPr>
          <a:xfrm rot="18900887">
            <a:off x="5257673" y="3636275"/>
            <a:ext cx="360040" cy="27224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8384899E-6DCD-4095-AC28-40C66E5C6AEF}"/>
              </a:ext>
            </a:extLst>
          </p:cNvPr>
          <p:cNvSpPr/>
          <p:nvPr/>
        </p:nvSpPr>
        <p:spPr>
          <a:xfrm rot="18713937">
            <a:off x="5043664" y="3346883"/>
            <a:ext cx="360040" cy="27224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FA87970B-32F4-447F-8E12-95439A8F6723}"/>
              </a:ext>
            </a:extLst>
          </p:cNvPr>
          <p:cNvSpPr/>
          <p:nvPr/>
        </p:nvSpPr>
        <p:spPr>
          <a:xfrm>
            <a:off x="6078925" y="5187462"/>
            <a:ext cx="360040" cy="27224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84A207D8-6DBB-431B-91F2-CBB56B4F28E1}"/>
              </a:ext>
            </a:extLst>
          </p:cNvPr>
          <p:cNvSpPr/>
          <p:nvPr/>
        </p:nvSpPr>
        <p:spPr>
          <a:xfrm rot="17463708">
            <a:off x="4725144" y="3140623"/>
            <a:ext cx="360040" cy="27224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FB145F18-0903-4563-8041-F4063817D5D1}"/>
              </a:ext>
            </a:extLst>
          </p:cNvPr>
          <p:cNvSpPr/>
          <p:nvPr/>
        </p:nvSpPr>
        <p:spPr>
          <a:xfrm rot="17282207">
            <a:off x="4442264" y="2993015"/>
            <a:ext cx="360040" cy="27224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5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644456"/>
          </a:xfrm>
        </p:spPr>
        <p:txBody>
          <a:bodyPr>
            <a:normAutofit lnSpcReduction="10000"/>
          </a:bodyPr>
          <a:lstStyle/>
          <a:p>
            <a:endParaRPr lang="en-US" sz="3200" b="1" dirty="0"/>
          </a:p>
          <a:p>
            <a:r>
              <a:rPr lang="en-US" sz="4000" b="1" dirty="0"/>
              <a:t>A  –</a:t>
            </a:r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4000" b="1" dirty="0"/>
              <a:t>B  – </a:t>
            </a:r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4000" b="1" dirty="0"/>
              <a:t>C  –</a:t>
            </a:r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4000" b="1" dirty="0"/>
              <a:t>D  –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2104"/>
            <a:ext cx="6172200" cy="1625600"/>
          </a:xfrm>
        </p:spPr>
        <p:txBody>
          <a:bodyPr>
            <a:normAutofit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Which is the Philippine flag?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4" y="3990937"/>
            <a:ext cx="2170237" cy="108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2" y="2189738"/>
            <a:ext cx="2170237" cy="130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3" y="7236296"/>
            <a:ext cx="217023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Image resu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9" name="Picture 8" descr="Czech-Republic-Fla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7" y="5642152"/>
            <a:ext cx="2170234" cy="1090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773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C:\Users\Marlon\Desktop\My Documents\My Briefcase\SumilaoCase\SelectedSumilaoPictures\SumilaoNow\480327_259569510815460_200814219_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119" y="1280584"/>
            <a:ext cx="6441281" cy="64410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882292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511416"/>
            <a:ext cx="6172200" cy="75250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4300" b="1" dirty="0"/>
              <a:t>October 1997 - 28-day hunger strike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4300" b="1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4300" b="1" dirty="0"/>
              <a:t>President Fidel V. Ramos issued a “Win-Win Resolution”</a:t>
            </a:r>
            <a:br>
              <a:rPr lang="en-US" altLang="en-US" sz="4300" b="1" dirty="0"/>
            </a:br>
            <a:endParaRPr lang="en-US" altLang="en-US" sz="4300" b="1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4300" b="1" dirty="0"/>
              <a:t>Supreme Court invalidated the “win-win” formula</a:t>
            </a:r>
            <a:endParaRPr lang="en-US" alt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714500" y="436069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en-US" sz="4000" b="1" dirty="0"/>
              <a:t>1997</a:t>
            </a:r>
          </a:p>
        </p:txBody>
      </p:sp>
    </p:spTree>
    <p:extLst>
      <p:ext uri="{BB962C8B-B14F-4D97-AF65-F5344CB8AC3E}">
        <p14:creationId xmlns:p14="http://schemas.microsoft.com/office/powerpoint/2010/main" val="263976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367400"/>
            <a:ext cx="6172200" cy="694901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3600" b="1" dirty="0"/>
              <a:t>The property remained an agricultural land.  No development happened. 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3600" b="1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3600" b="1" dirty="0"/>
              <a:t>The landowner sold the land to corporate giant San Miguel Corporation.</a:t>
            </a:r>
            <a:br>
              <a:rPr lang="en-US" altLang="en-US" sz="3600" b="1" dirty="0"/>
            </a:br>
            <a:endParaRPr lang="en-US" altLang="en-US" sz="3600" b="1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3600" b="1" dirty="0"/>
              <a:t>The farmers filed a case and made another claim for the land.  </a:t>
            </a:r>
            <a:br>
              <a:rPr lang="en-US" altLang="en-US" sz="3600" b="1" dirty="0"/>
            </a:br>
            <a:endParaRPr lang="en-US" altLang="en-US" sz="3600" b="1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3600" b="1" dirty="0"/>
              <a:t>The government </a:t>
            </a:r>
            <a:br>
              <a:rPr lang="en-US" altLang="en-US" sz="3600" b="1" dirty="0"/>
            </a:br>
            <a:r>
              <a:rPr lang="en-US" altLang="en-US" sz="3600" b="1" dirty="0"/>
              <a:t>denied the farmers’ claim. </a:t>
            </a:r>
            <a:br>
              <a:rPr lang="en-US" altLang="en-US" sz="3000" b="1" dirty="0"/>
            </a:br>
            <a:endParaRPr lang="en-US" altLang="en-US" sz="3000" b="1" dirty="0"/>
          </a:p>
        </p:txBody>
      </p:sp>
      <p:sp>
        <p:nvSpPr>
          <p:cNvPr id="2" name="Rectangle 1"/>
          <p:cNvSpPr/>
          <p:nvPr/>
        </p:nvSpPr>
        <p:spPr>
          <a:xfrm>
            <a:off x="1714500" y="436069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en-US" sz="4000" b="1" dirty="0"/>
              <a:t>2007</a:t>
            </a:r>
          </a:p>
        </p:txBody>
      </p:sp>
    </p:spTree>
    <p:extLst>
      <p:ext uri="{BB962C8B-B14F-4D97-AF65-F5344CB8AC3E}">
        <p14:creationId xmlns:p14="http://schemas.microsoft.com/office/powerpoint/2010/main" val="7248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C:\Users\Marlon\Desktop\My Documents\My Briefcase\SumilaoCase\SelectedSumilaoPictures\071206_JAD_Sumilao_DAR_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65667"/>
            <a:ext cx="6434138" cy="81703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864560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583424"/>
            <a:ext cx="6172200" cy="69490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3600" b="1" dirty="0"/>
              <a:t>December 18, 2007 - the Office of the President issued an order cancelling the conversion permit.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3600" b="1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3600" b="1" dirty="0"/>
              <a:t>March 29, 2008 - the farmers entered into an agreement with San Miguel.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3600" b="1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3600" b="1" dirty="0"/>
              <a:t>2009 – the Philippine Congress passed a law </a:t>
            </a:r>
            <a:r>
              <a:rPr lang="en-SG" sz="3600" b="1" dirty="0"/>
              <a:t>which extended the period of implementation (and the budget) of the agrarian reform program.  </a:t>
            </a:r>
            <a:r>
              <a:rPr lang="en-SG" sz="3600" dirty="0"/>
              <a:t>  </a:t>
            </a:r>
            <a:endParaRPr lang="en-US" altLang="en-US" sz="3600" b="1" dirty="0"/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3600" b="1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3600" b="1" dirty="0"/>
              <a:t>Today, the farmers operate and manage the farm as a social enterprise, through a farmers cooperative.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714500" y="436069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en-US" sz="4000" b="1" dirty="0"/>
              <a:t>Epilogue</a:t>
            </a:r>
          </a:p>
        </p:txBody>
      </p:sp>
    </p:spTree>
    <p:extLst>
      <p:ext uri="{BB962C8B-B14F-4D97-AF65-F5344CB8AC3E}">
        <p14:creationId xmlns:p14="http://schemas.microsoft.com/office/powerpoint/2010/main" val="101417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C:\Users\Marlon\Desktop\My Documents\My Briefcase\SumilaoCase\SelectedSumilaoPictures\SumilaoNow\P102050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216" y="1422401"/>
            <a:ext cx="6542484" cy="65426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196054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C:\Users\Marlon\Desktop\My Documents\My Briefcase\SumilaoCase\SelectedSumilaoPictures\SumilaoNow\P102036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512" y="1524001"/>
            <a:ext cx="6338888" cy="63394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782659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C:\Users\Marlon\Desktop\My Documents\My Briefcase\SumilaoCase\SelectedSumilaoPictures\SumilaoNow\_MG_1928 compressed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944" y="812801"/>
            <a:ext cx="6203156" cy="73554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513071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2900" y="4942840"/>
          <a:ext cx="6172200" cy="27432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endParaRPr lang="en-SG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SG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SG" dirty="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0648" y="395536"/>
            <a:ext cx="6398468" cy="1625600"/>
          </a:xfrm>
        </p:spPr>
        <p:txBody>
          <a:bodyPr>
            <a:normAutofit fontScale="90000"/>
          </a:bodyPr>
          <a:lstStyle/>
          <a:p>
            <a:pPr fontAlgn="ctr"/>
            <a:br>
              <a:rPr lang="en-SG" b="1" cap="all" dirty="0">
                <a:solidFill>
                  <a:schemeClr val="tx1"/>
                </a:solidFill>
                <a:effectLst/>
              </a:rPr>
            </a:br>
            <a:r>
              <a:rPr lang="en-SG" sz="3600" b="1" dirty="0">
                <a:solidFill>
                  <a:schemeClr val="tx1"/>
                </a:solidFill>
                <a:effectLst/>
              </a:rPr>
              <a:t>The Sumilao farmers, a decade after they marched for their rights</a:t>
            </a:r>
            <a:br>
              <a:rPr lang="en-SG" b="1" dirty="0">
                <a:solidFill>
                  <a:schemeClr val="tx1"/>
                </a:solidFill>
                <a:effectLst/>
              </a:rPr>
            </a:br>
            <a:r>
              <a:rPr lang="en-SG" sz="2200" b="1" dirty="0">
                <a:solidFill>
                  <a:schemeClr val="tx1"/>
                </a:solidFill>
                <a:effectLst/>
              </a:rPr>
              <a:t>https://www.rappler.com/move-ph/185345-sumilao-farmers-decade-after-march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6" name="AutoShape 4" descr="https://static.rappler.com/templates/rappler3_default/img/rappler-basic-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2050" name="Picture 2" descr="DECADE AFTER. The lives of the Sumilao farmers have changed in so many ways 10 years after they fought for their rights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6" y="223224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7336" y="6804248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b="1" dirty="0"/>
              <a:t>DECADE AFTER. The lives of the </a:t>
            </a:r>
            <a:r>
              <a:rPr lang="en-SG" b="1" dirty="0" err="1"/>
              <a:t>Sumilao</a:t>
            </a:r>
            <a:r>
              <a:rPr lang="en-SG" b="1" dirty="0"/>
              <a:t> farmers have changed in so many ways 10 years after they fought for their rights.</a:t>
            </a:r>
          </a:p>
        </p:txBody>
      </p:sp>
    </p:spTree>
    <p:extLst>
      <p:ext uri="{BB962C8B-B14F-4D97-AF65-F5344CB8AC3E}">
        <p14:creationId xmlns:p14="http://schemas.microsoft.com/office/powerpoint/2010/main" val="3037763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2900" y="4942840"/>
          <a:ext cx="6172200" cy="27432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endParaRPr lang="en-SG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SG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SG" dirty="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0648" y="395536"/>
            <a:ext cx="6398468" cy="1625600"/>
          </a:xfrm>
        </p:spPr>
        <p:txBody>
          <a:bodyPr>
            <a:normAutofit fontScale="90000"/>
          </a:bodyPr>
          <a:lstStyle/>
          <a:p>
            <a:pPr fontAlgn="ctr"/>
            <a:br>
              <a:rPr lang="en-SG" b="1" cap="all" dirty="0">
                <a:solidFill>
                  <a:schemeClr val="tx1"/>
                </a:solidFill>
                <a:effectLst/>
              </a:rPr>
            </a:br>
            <a:r>
              <a:rPr lang="en-SG" sz="3600" b="1" dirty="0">
                <a:solidFill>
                  <a:schemeClr val="tx1"/>
                </a:solidFill>
                <a:effectLst/>
              </a:rPr>
              <a:t>The Sumilao farmers, a decade after they marched for their rights</a:t>
            </a:r>
            <a:br>
              <a:rPr lang="en-SG" b="1" dirty="0">
                <a:solidFill>
                  <a:schemeClr val="tx1"/>
                </a:solidFill>
                <a:effectLst/>
              </a:rPr>
            </a:br>
            <a:r>
              <a:rPr lang="en-SG" sz="2200" b="1" dirty="0">
                <a:solidFill>
                  <a:schemeClr val="tx1"/>
                </a:solidFill>
                <a:effectLst/>
              </a:rPr>
              <a:t>https://www.rappler.com/move-ph/185345-sumilao-farmers-decade-after-march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0931" y="2364959"/>
            <a:ext cx="5362365" cy="5555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571320" rIns="91440" bIns="19044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4C4C4C"/>
                </a:solidFill>
                <a:effectLst/>
                <a:latin typeface="Roboto"/>
                <a:cs typeface="Arial" pitchFamily="34" charset="0"/>
              </a:rPr>
              <a:t>Bajekjek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4C4C4C"/>
                </a:solidFill>
                <a:effectLst/>
                <a:latin typeface="Roboto"/>
                <a:cs typeface="Arial" pitchFamily="34" charset="0"/>
              </a:rPr>
              <a:t>Orquillas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4C4C4C"/>
              </a:solidFill>
              <a:latin typeface="Robot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4C4C4C"/>
              </a:solidFill>
              <a:latin typeface="Robot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4C4C4C"/>
              </a:solidFill>
              <a:latin typeface="Robot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4C4C4C"/>
              </a:solidFill>
              <a:latin typeface="Robot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4C4C4C"/>
              </a:solidFill>
              <a:latin typeface="Robot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4C4C4C"/>
              </a:solidFill>
              <a:latin typeface="Robot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4C4C4C"/>
              </a:solidFill>
              <a:latin typeface="Robot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4C4C4C"/>
              </a:solidFill>
              <a:latin typeface="Robot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4C4C4C"/>
              </a:solidFill>
              <a:latin typeface="Robot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4C4C4C"/>
              </a:solidFill>
              <a:latin typeface="Robot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4C4C4C"/>
              </a:solidFill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2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Roboto"/>
                <a:cs typeface="Arial" pitchFamily="34" charset="0"/>
              </a:rPr>
              <a:t>YOUNGEST FARMER.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effectLst/>
                <a:latin typeface="Roboto"/>
                <a:cs typeface="Arial" pitchFamily="34" charset="0"/>
              </a:rPr>
              <a:t>Bajekjek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Roboto"/>
                <a:cs typeface="Arial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effectLst/>
                <a:latin typeface="Roboto"/>
                <a:cs typeface="Arial" pitchFamily="34" charset="0"/>
              </a:rPr>
              <a:t>Orquillas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Roboto"/>
                <a:cs typeface="Arial" pitchFamily="34" charset="0"/>
              </a:rPr>
              <a:t> is the youngest farmer who joined the walk.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Roboto"/>
                <a:cs typeface="Arial" pitchFamily="34" charset="0"/>
              </a:rPr>
              <a:t>Photo by Ana Santos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1026" name="Picture 2" descr="YOUNGEST FARMER. Bajekjek Orquillas is the youngest farmer who joined the walk. Photo by Ana Santo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44" y="3635896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s://static.rappler.com/templates/rappler3_default/img/rappler-basic-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1585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644456"/>
          </a:xfrm>
        </p:spPr>
        <p:txBody>
          <a:bodyPr>
            <a:normAutofit/>
          </a:bodyPr>
          <a:lstStyle/>
          <a:p>
            <a:endParaRPr lang="en-US" sz="3200" b="1" dirty="0"/>
          </a:p>
          <a:p>
            <a:r>
              <a:rPr lang="en-US" sz="4000" b="1" dirty="0"/>
              <a:t>A  –  20</a:t>
            </a:r>
          </a:p>
          <a:p>
            <a:endParaRPr lang="en-US" sz="3200" b="1" dirty="0"/>
          </a:p>
          <a:p>
            <a:r>
              <a:rPr lang="en-US" sz="4000" b="1" dirty="0"/>
              <a:t>B  –  24</a:t>
            </a:r>
          </a:p>
          <a:p>
            <a:endParaRPr lang="en-US" sz="4000" b="1" dirty="0"/>
          </a:p>
          <a:p>
            <a:r>
              <a:rPr lang="en-US" sz="4000" b="1" dirty="0"/>
              <a:t>C  –  32 </a:t>
            </a:r>
          </a:p>
          <a:p>
            <a:endParaRPr lang="en-US" sz="3200" b="1" dirty="0"/>
          </a:p>
          <a:p>
            <a:r>
              <a:rPr lang="en-US" sz="4000" b="1" dirty="0"/>
              <a:t>D  –  38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5496"/>
            <a:ext cx="6515100" cy="1625600"/>
          </a:xfrm>
        </p:spPr>
        <p:txBody>
          <a:bodyPr>
            <a:normAutofit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What is today’s temperature in Manila?</a:t>
            </a:r>
          </a:p>
        </p:txBody>
      </p:sp>
    </p:spTree>
    <p:extLst>
      <p:ext uri="{BB962C8B-B14F-4D97-AF65-F5344CB8AC3E}">
        <p14:creationId xmlns:p14="http://schemas.microsoft.com/office/powerpoint/2010/main" val="2785612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827584"/>
            <a:ext cx="641657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42900" y="6516216"/>
            <a:ext cx="6172200" cy="69490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800" b="1" dirty="0"/>
              <a:t>Rene </a:t>
            </a:r>
            <a:r>
              <a:rPr lang="en-US" altLang="en-US" sz="2800" b="1" dirty="0" err="1"/>
              <a:t>Peñas</a:t>
            </a:r>
            <a:endParaRPr lang="en-US" altLang="en-US" sz="2800" b="1" dirty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2800" b="1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800" b="1" dirty="0"/>
              <a:t>Gunned down on June 5, 2009 by unidentified persons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0041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2900" y="4942840"/>
          <a:ext cx="6172200" cy="27432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endParaRPr lang="en-SG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SG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SG" dirty="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0648" y="395536"/>
            <a:ext cx="6398468" cy="1625600"/>
          </a:xfrm>
        </p:spPr>
        <p:txBody>
          <a:bodyPr>
            <a:normAutofit fontScale="90000"/>
          </a:bodyPr>
          <a:lstStyle/>
          <a:p>
            <a:pPr fontAlgn="ctr"/>
            <a:br>
              <a:rPr lang="en-SG" b="1" cap="all" dirty="0">
                <a:solidFill>
                  <a:schemeClr val="tx1"/>
                </a:solidFill>
                <a:effectLst/>
              </a:rPr>
            </a:br>
            <a:r>
              <a:rPr lang="en-SG" sz="3600" b="1" dirty="0">
                <a:solidFill>
                  <a:schemeClr val="tx1"/>
                </a:solidFill>
                <a:effectLst/>
              </a:rPr>
              <a:t>The Sumilao farmers, a decade after they marched for their rights</a:t>
            </a:r>
            <a:br>
              <a:rPr lang="en-SG" b="1" dirty="0">
                <a:solidFill>
                  <a:schemeClr val="tx1"/>
                </a:solidFill>
                <a:effectLst/>
              </a:rPr>
            </a:br>
            <a:r>
              <a:rPr lang="en-SG" sz="2200" b="1" dirty="0">
                <a:solidFill>
                  <a:schemeClr val="tx1"/>
                </a:solidFill>
                <a:effectLst/>
              </a:rPr>
              <a:t>https://www.rappler.com/move-ph/185345-sumilao-farmers-decade-after-march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6" name="AutoShape 4" descr="https://static.rappler.com/templates/rappler3_default/img/rappler-basic-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2" name="Rectangle 1"/>
          <p:cNvSpPr/>
          <p:nvPr/>
        </p:nvSpPr>
        <p:spPr>
          <a:xfrm>
            <a:off x="357336" y="6804248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b="1" dirty="0"/>
              <a:t>DECADE AFTER. The lives of the </a:t>
            </a:r>
            <a:r>
              <a:rPr lang="en-SG" b="1" dirty="0" err="1"/>
              <a:t>Sumilao</a:t>
            </a:r>
            <a:r>
              <a:rPr lang="en-SG" b="1" dirty="0"/>
              <a:t> farmers have changed in so many ways 10 years after they fought for their rights.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2900" y="4911884"/>
          <a:ext cx="6172200" cy="27432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endParaRPr lang="en-SG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SG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SG" dirty="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2901" y="2116122"/>
            <a:ext cx="6230938" cy="66785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571320" rIns="91440" bIns="19044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Roboto"/>
                <a:cs typeface="Arial" pitchFamily="34" charset="0"/>
              </a:rPr>
              <a:t>Noland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4C4C4C"/>
                </a:solidFill>
                <a:effectLst/>
                <a:latin typeface="Roboto"/>
                <a:cs typeface="Arial" pitchFamily="34" charset="0"/>
              </a:rPr>
              <a:t>Penas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4C4C4C"/>
              </a:solidFill>
              <a:latin typeface="Robot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4C4C4C"/>
              </a:solidFill>
              <a:latin typeface="Robot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4C4C4C"/>
              </a:solidFill>
              <a:latin typeface="Robot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4C4C4C"/>
              </a:solidFill>
              <a:latin typeface="Robot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4C4C4C"/>
              </a:solidFill>
              <a:latin typeface="Robot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4C4C4C"/>
              </a:solidFill>
              <a:latin typeface="Robot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4C4C4C"/>
              </a:solidFill>
              <a:latin typeface="Robot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4C4C4C"/>
              </a:solidFill>
              <a:latin typeface="Robot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4C4C4C"/>
              </a:solidFill>
              <a:latin typeface="Robot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4C4C4C"/>
              </a:solidFill>
              <a:latin typeface="Roboto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Roboto"/>
                <a:cs typeface="Arial" pitchFamily="34" charset="0"/>
              </a:rPr>
              <a:t>  </a:t>
            </a:r>
            <a:endParaRPr kumimoji="0" lang="en-US" altLang="en-US" sz="28800" b="1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737372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737372"/>
              </a:solidFill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737372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737372"/>
              </a:solidFill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737372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737372"/>
              </a:solidFill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737372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737372"/>
              </a:solidFill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737372"/>
                </a:solidFill>
                <a:effectLst/>
                <a:latin typeface="Roboto"/>
                <a:cs typeface="Arial" pitchFamily="34" charset="0"/>
              </a:rPr>
              <a:t>A BETTER LIFE. Noland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737372"/>
                </a:solidFill>
                <a:effectLst/>
                <a:latin typeface="Roboto"/>
                <a:cs typeface="Arial" pitchFamily="34" charset="0"/>
              </a:rPr>
              <a:t>Penas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737372"/>
                </a:solidFill>
                <a:effectLst/>
                <a:latin typeface="Roboto"/>
                <a:cs typeface="Arial" pitchFamily="34" charset="0"/>
              </a:rPr>
              <a:t> used to have no land of his own, but now that he already does, life has become so much better. Photo by Ana Santos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Roboto"/>
              <a:cs typeface="Arial" pitchFamily="34" charset="0"/>
            </a:endParaRPr>
          </a:p>
        </p:txBody>
      </p:sp>
      <p:pic>
        <p:nvPicPr>
          <p:cNvPr id="1026" name="Picture 2" descr="A BETTER LIFE. Noland Penas used to have no land of his own, but now that he already does, life has become so much better. Photo by Ana Santo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0" y="316835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42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39552"/>
            <a:ext cx="6172200" cy="75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3435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C:\Users\Marlon\Desktop\My Documents\My Briefcase\SumilaoCase\SelectedSumilaoPictures\071206_JAD_Sumilao_DAR_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65667"/>
            <a:ext cx="6434138" cy="81703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887933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ChangeArrowheads="1"/>
          </p:cNvSpPr>
          <p:nvPr/>
        </p:nvSpPr>
        <p:spPr bwMode="auto">
          <a:xfrm>
            <a:off x="188640" y="1419618"/>
            <a:ext cx="6457950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/>
            <a:endParaRPr lang="en-US" altLang="en-US" dirty="0"/>
          </a:p>
          <a:p>
            <a:pPr algn="ctr" eaLnBrk="1" hangingPunct="1"/>
            <a:r>
              <a:rPr lang="en-US" altLang="en-US" dirty="0"/>
              <a:t> </a:t>
            </a:r>
            <a:endParaRPr lang="en-US" altLang="en-US" sz="2600" dirty="0"/>
          </a:p>
          <a:p>
            <a:pPr algn="ctr" eaLnBrk="1" hangingPunct="1"/>
            <a:r>
              <a:rPr lang="en-US" altLang="en-US" sz="2600" b="1" dirty="0"/>
              <a:t>“But those who adhere to the method of nonviolent, direct action recognize that legislation and court orders tend only to declare rights –</a:t>
            </a:r>
          </a:p>
          <a:p>
            <a:pPr algn="ctr" eaLnBrk="1" hangingPunct="1"/>
            <a:r>
              <a:rPr lang="en-US" altLang="en-US" sz="2600" b="1" dirty="0"/>
              <a:t> they can never thoroughly deliver them. </a:t>
            </a:r>
          </a:p>
          <a:p>
            <a:pPr algn="ctr" eaLnBrk="1" hangingPunct="1"/>
            <a:endParaRPr lang="en-US" altLang="en-US" sz="2600" b="1" dirty="0"/>
          </a:p>
          <a:p>
            <a:pPr algn="ctr" eaLnBrk="1" hangingPunct="1"/>
            <a:r>
              <a:rPr lang="en-US" altLang="en-US" sz="2600" b="1" dirty="0"/>
              <a:t>Only when the people themselves begin to act are rights on paper given lifeblood.   Life is breathed into a judicial decision by the persistent exercise of legal rights until they become usual </a:t>
            </a:r>
          </a:p>
          <a:p>
            <a:pPr algn="ctr" eaLnBrk="1" hangingPunct="1"/>
            <a:r>
              <a:rPr lang="en-US" altLang="en-US" sz="2600" b="1" dirty="0"/>
              <a:t>and ordinary in human experience.”</a:t>
            </a:r>
            <a:r>
              <a:rPr lang="en-US" altLang="en-US" sz="2600" dirty="0"/>
              <a:t>   </a:t>
            </a:r>
          </a:p>
          <a:p>
            <a:pPr algn="ctr" eaLnBrk="1" hangingPunct="1">
              <a:buFontTx/>
              <a:buChar char="-"/>
            </a:pPr>
            <a:endParaRPr lang="en-US" altLang="en-US" sz="2000" dirty="0"/>
          </a:p>
          <a:p>
            <a:pPr algn="ctr" eaLnBrk="1" hangingPunct="1"/>
            <a:r>
              <a:rPr lang="en-US" altLang="en-US" sz="2200" dirty="0"/>
              <a:t>(</a:t>
            </a:r>
            <a:r>
              <a:rPr lang="en-US" altLang="en-US" sz="2200" i="1" dirty="0"/>
              <a:t>The case Against “Tokenism,” </a:t>
            </a:r>
          </a:p>
          <a:p>
            <a:pPr algn="ctr" eaLnBrk="1" hangingPunct="1"/>
            <a:r>
              <a:rPr lang="en-US" altLang="en-US" sz="2200" dirty="0"/>
              <a:t>New York Times Magazine, 5 August 1962)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title"/>
          </p:nvPr>
        </p:nvSpPr>
        <p:spPr>
          <a:xfrm>
            <a:off x="556023" y="107504"/>
            <a:ext cx="5844778" cy="1524000"/>
          </a:xfrm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</a:rPr>
              <a:t>Martin Luther King, Jr.</a:t>
            </a:r>
          </a:p>
        </p:txBody>
      </p:sp>
    </p:spTree>
    <p:extLst>
      <p:ext uri="{BB962C8B-B14F-4D97-AF65-F5344CB8AC3E}">
        <p14:creationId xmlns:p14="http://schemas.microsoft.com/office/powerpoint/2010/main" val="2135337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79A838-CE26-45F9-ACAC-A54D97E64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/>
              <a:t>PART </a:t>
            </a:r>
            <a:r>
              <a:rPr lang="en-US" sz="16600" dirty="0"/>
              <a:t>2</a:t>
            </a:r>
            <a:endParaRPr lang="en-US" sz="115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4D5FD8-3CAF-4F6F-A951-761B89ABB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10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56" y="1671960"/>
            <a:ext cx="6172200" cy="664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What is the strategic role </a:t>
            </a:r>
          </a:p>
          <a:p>
            <a:pPr marL="0" indent="0" algn="ctr">
              <a:buNone/>
            </a:pPr>
            <a:r>
              <a:rPr lang="en-US" sz="3600" b="1" dirty="0"/>
              <a:t>of legal empowerment programs  -- and  of paralegals -- in the period or situation described?</a:t>
            </a:r>
          </a:p>
          <a:p>
            <a:pPr marL="0" indent="0" algn="ctr">
              <a:buNone/>
            </a:pPr>
            <a:r>
              <a:rPr lang="en-US" sz="3600" b="1" dirty="0"/>
              <a:t>(</a:t>
            </a:r>
            <a:r>
              <a:rPr lang="en-US" sz="3600" b="1" i="1" dirty="0"/>
              <a:t>WHAT MUST BE DONE?</a:t>
            </a:r>
            <a:r>
              <a:rPr lang="en-US" sz="3600" b="1" dirty="0"/>
              <a:t>)</a:t>
            </a:r>
          </a:p>
          <a:p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Are there similarities </a:t>
            </a:r>
          </a:p>
          <a:p>
            <a:pPr marL="0" indent="0" algn="ctr">
              <a:buNone/>
            </a:pPr>
            <a:r>
              <a:rPr lang="en-US" sz="2800" b="1" dirty="0"/>
              <a:t>with events/situations in your country’s history?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468560"/>
            <a:ext cx="6515100" cy="1625600"/>
          </a:xfrm>
        </p:spPr>
        <p:txBody>
          <a:bodyPr>
            <a:normAutofit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873201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48024"/>
            <a:ext cx="6172200" cy="66444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/>
              <a:t>The President has ruled the country for two decades under martial law.</a:t>
            </a:r>
          </a:p>
          <a:p>
            <a:pPr>
              <a:spcBef>
                <a:spcPts val="0"/>
              </a:spcBef>
            </a:pPr>
            <a:endParaRPr lang="en-US" sz="2400" b="1" dirty="0"/>
          </a:p>
          <a:p>
            <a:pPr>
              <a:spcBef>
                <a:spcPts val="0"/>
              </a:spcBef>
            </a:pPr>
            <a:r>
              <a:rPr lang="en-US" sz="2800" b="1" dirty="0"/>
              <a:t>Leaders of the political opposition and activists are arrested without court orders, and detained for prolonged periods without  formal charges.</a:t>
            </a:r>
          </a:p>
          <a:p>
            <a:pPr>
              <a:spcBef>
                <a:spcPts val="0"/>
              </a:spcBef>
            </a:pPr>
            <a:endParaRPr lang="en-US" sz="2400" b="1" dirty="0"/>
          </a:p>
          <a:p>
            <a:pPr>
              <a:spcBef>
                <a:spcPts val="0"/>
              </a:spcBef>
            </a:pPr>
            <a:r>
              <a:rPr lang="en-US" sz="2800" b="1" dirty="0"/>
              <a:t>Thousands become  victims of human rights violations (torture, extra-judicial killings, enforced disappearances, etc.).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2104"/>
            <a:ext cx="6515100" cy="1625600"/>
          </a:xfrm>
        </p:spPr>
        <p:txBody>
          <a:bodyPr>
            <a:normAutofit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Group 1</a:t>
            </a:r>
          </a:p>
        </p:txBody>
      </p:sp>
    </p:spTree>
    <p:extLst>
      <p:ext uri="{BB962C8B-B14F-4D97-AF65-F5344CB8AC3E}">
        <p14:creationId xmlns:p14="http://schemas.microsoft.com/office/powerpoint/2010/main" val="3588193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48024"/>
            <a:ext cx="6172200" cy="66444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/>
              <a:t>The President ruled the country under martial law.</a:t>
            </a:r>
          </a:p>
          <a:p>
            <a:pPr>
              <a:spcBef>
                <a:spcPts val="0"/>
              </a:spcBef>
            </a:pPr>
            <a:endParaRPr lang="en-US" sz="2400" b="1" dirty="0"/>
          </a:p>
          <a:p>
            <a:pPr>
              <a:spcBef>
                <a:spcPts val="0"/>
              </a:spcBef>
            </a:pPr>
            <a:r>
              <a:rPr lang="en-US" sz="2800" b="1" dirty="0"/>
              <a:t>Leaders of the political opposition and activists were arrested without court orders, and detained for prolonged periods without  formal charges.</a:t>
            </a:r>
          </a:p>
          <a:p>
            <a:pPr>
              <a:spcBef>
                <a:spcPts val="0"/>
              </a:spcBef>
            </a:pPr>
            <a:endParaRPr lang="en-US" sz="2400" b="1" dirty="0"/>
          </a:p>
          <a:p>
            <a:pPr>
              <a:spcBef>
                <a:spcPts val="0"/>
              </a:spcBef>
            </a:pPr>
            <a:r>
              <a:rPr lang="en-US" sz="2800" b="1" dirty="0"/>
              <a:t>Thousands became victims of human rights violations (torture, extra-judicial killings, enforced disappearances, etc.).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2104"/>
            <a:ext cx="6515100" cy="1625600"/>
          </a:xfrm>
        </p:spPr>
        <p:txBody>
          <a:bodyPr>
            <a:normAutofit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1972-1986 – Marcos    </a:t>
            </a:r>
            <a:br>
              <a:rPr lang="en-SG" b="1" dirty="0">
                <a:solidFill>
                  <a:schemeClr val="tx1"/>
                </a:solidFill>
              </a:rPr>
            </a:br>
            <a:r>
              <a:rPr lang="en-SG" b="1" dirty="0">
                <a:solidFill>
                  <a:schemeClr val="tx1"/>
                </a:solidFill>
              </a:rPr>
              <a:t>             dictatorship</a:t>
            </a:r>
          </a:p>
        </p:txBody>
      </p:sp>
    </p:spTree>
    <p:extLst>
      <p:ext uri="{BB962C8B-B14F-4D97-AF65-F5344CB8AC3E}">
        <p14:creationId xmlns:p14="http://schemas.microsoft.com/office/powerpoint/2010/main" val="1940410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051720"/>
            <a:ext cx="6172200" cy="664445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1200" b="1" dirty="0"/>
              <a:t>After twenty years in power, the dictator was removed from office through a peaceful uprising.</a:t>
            </a:r>
          </a:p>
          <a:p>
            <a:pPr>
              <a:lnSpc>
                <a:spcPct val="120000"/>
              </a:lnSpc>
            </a:pPr>
            <a:endParaRPr lang="en-US" sz="9600" b="1" dirty="0"/>
          </a:p>
          <a:p>
            <a:pPr>
              <a:lnSpc>
                <a:spcPct val="120000"/>
              </a:lnSpc>
            </a:pPr>
            <a:r>
              <a:rPr lang="en-US" sz="11200" b="1" dirty="0"/>
              <a:t>The new president convened a commission which drafted a new Constitution.</a:t>
            </a:r>
          </a:p>
          <a:p>
            <a:pPr>
              <a:lnSpc>
                <a:spcPct val="120000"/>
              </a:lnSpc>
            </a:pPr>
            <a:endParaRPr lang="en-US" sz="9600" b="1" dirty="0"/>
          </a:p>
          <a:p>
            <a:pPr>
              <a:lnSpc>
                <a:spcPct val="120000"/>
              </a:lnSpc>
            </a:pPr>
            <a:r>
              <a:rPr lang="en-US" sz="11200" b="1" dirty="0"/>
              <a:t>The Constitution contained many progressive provisions, including provisions that recognized the role of people’s organizations, and those mandating the Legislative (Congress) to enact social justice laws. </a:t>
            </a:r>
          </a:p>
          <a:p>
            <a:pPr>
              <a:lnSpc>
                <a:spcPct val="120000"/>
              </a:lnSpc>
            </a:pPr>
            <a:endParaRPr lang="en-US" sz="11200" b="1" dirty="0"/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2104"/>
            <a:ext cx="6515100" cy="1625600"/>
          </a:xfrm>
        </p:spPr>
        <p:txBody>
          <a:bodyPr>
            <a:normAutofit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Group 2</a:t>
            </a:r>
          </a:p>
        </p:txBody>
      </p:sp>
    </p:spTree>
    <p:extLst>
      <p:ext uri="{BB962C8B-B14F-4D97-AF65-F5344CB8AC3E}">
        <p14:creationId xmlns:p14="http://schemas.microsoft.com/office/powerpoint/2010/main" val="228157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644456"/>
          </a:xfrm>
        </p:spPr>
        <p:txBody>
          <a:bodyPr>
            <a:normAutofit/>
          </a:bodyPr>
          <a:lstStyle/>
          <a:p>
            <a:endParaRPr lang="en-US" sz="3200" b="1" dirty="0"/>
          </a:p>
          <a:p>
            <a:r>
              <a:rPr lang="en-US" sz="4000" b="1" dirty="0"/>
              <a:t>A  –  7,107 islands</a:t>
            </a:r>
          </a:p>
          <a:p>
            <a:endParaRPr lang="en-US" sz="3200" b="1" dirty="0"/>
          </a:p>
          <a:p>
            <a:r>
              <a:rPr lang="en-US" sz="4000" b="1" dirty="0"/>
              <a:t>B  –  1,707 islands</a:t>
            </a:r>
          </a:p>
          <a:p>
            <a:endParaRPr lang="en-US" sz="4000" b="1" dirty="0"/>
          </a:p>
          <a:p>
            <a:r>
              <a:rPr lang="en-US" sz="4000" b="1" dirty="0"/>
              <a:t>C  –  710 islands </a:t>
            </a:r>
          </a:p>
          <a:p>
            <a:endParaRPr lang="en-US" sz="3200" b="1" dirty="0"/>
          </a:p>
          <a:p>
            <a:r>
              <a:rPr lang="en-US" sz="4000" b="1" dirty="0"/>
              <a:t>D  –  107 islands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5496"/>
            <a:ext cx="6515100" cy="1625600"/>
          </a:xfrm>
        </p:spPr>
        <p:txBody>
          <a:bodyPr>
            <a:normAutofit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How many islands are there in the Philippines?</a:t>
            </a:r>
          </a:p>
        </p:txBody>
      </p:sp>
    </p:spTree>
    <p:extLst>
      <p:ext uri="{BB962C8B-B14F-4D97-AF65-F5344CB8AC3E}">
        <p14:creationId xmlns:p14="http://schemas.microsoft.com/office/powerpoint/2010/main" val="3135024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051720"/>
            <a:ext cx="6172200" cy="664445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1200" b="1" dirty="0"/>
              <a:t>After twenty years in power, the dictator was removed from office through a peaceful uprising.</a:t>
            </a:r>
          </a:p>
          <a:p>
            <a:pPr>
              <a:lnSpc>
                <a:spcPct val="120000"/>
              </a:lnSpc>
            </a:pPr>
            <a:endParaRPr lang="en-US" sz="9600" b="1" dirty="0"/>
          </a:p>
          <a:p>
            <a:pPr>
              <a:lnSpc>
                <a:spcPct val="120000"/>
              </a:lnSpc>
            </a:pPr>
            <a:r>
              <a:rPr lang="en-US" sz="11200" b="1" dirty="0"/>
              <a:t>The new president convened a commission which drafted a new Constitution.</a:t>
            </a:r>
          </a:p>
          <a:p>
            <a:pPr>
              <a:lnSpc>
                <a:spcPct val="120000"/>
              </a:lnSpc>
            </a:pPr>
            <a:endParaRPr lang="en-US" sz="9600" b="1" dirty="0"/>
          </a:p>
          <a:p>
            <a:pPr>
              <a:lnSpc>
                <a:spcPct val="120000"/>
              </a:lnSpc>
            </a:pPr>
            <a:r>
              <a:rPr lang="en-US" sz="11200" b="1" dirty="0"/>
              <a:t>The Constitution contained many progressive provisions, including provisions that recognized the role of people’s organizations, and those mandating the Legislative (Congress) to enact social justice laws. </a:t>
            </a:r>
          </a:p>
          <a:p>
            <a:pPr>
              <a:lnSpc>
                <a:spcPct val="120000"/>
              </a:lnSpc>
            </a:pPr>
            <a:endParaRPr lang="en-US" sz="11200" b="1" dirty="0"/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2104"/>
            <a:ext cx="6515100" cy="1625600"/>
          </a:xfrm>
        </p:spPr>
        <p:txBody>
          <a:bodyPr>
            <a:normAutofit fontScale="90000"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1986-1990 – New government; New constitution</a:t>
            </a:r>
          </a:p>
        </p:txBody>
      </p:sp>
    </p:spTree>
    <p:extLst>
      <p:ext uri="{BB962C8B-B14F-4D97-AF65-F5344CB8AC3E}">
        <p14:creationId xmlns:p14="http://schemas.microsoft.com/office/powerpoint/2010/main" val="281036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48024"/>
            <a:ext cx="6172200" cy="6644456"/>
          </a:xfrm>
        </p:spPr>
        <p:txBody>
          <a:bodyPr>
            <a:normAutofit/>
          </a:bodyPr>
          <a:lstStyle/>
          <a:p>
            <a:r>
              <a:rPr lang="en-US" sz="2800" b="1" dirty="0"/>
              <a:t>With the mandate of the 1987 Constitution, the Congress enacted many progressive social justice laws.</a:t>
            </a:r>
            <a:endParaRPr lang="en-US" b="1" dirty="0"/>
          </a:p>
          <a:p>
            <a:endParaRPr lang="en-US" sz="2400" b="1" dirty="0"/>
          </a:p>
          <a:p>
            <a:pPr lvl="0"/>
            <a:r>
              <a:rPr lang="en-US" sz="2800" b="1" dirty="0"/>
              <a:t>The enactment of laws led to the implementation of many social justice programs that address different issues – housing, agrarian reform, violence against women, etc. </a:t>
            </a:r>
            <a:endParaRPr lang="en-SG" sz="2800" dirty="0"/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2104"/>
            <a:ext cx="6515100" cy="1625600"/>
          </a:xfrm>
        </p:spPr>
        <p:txBody>
          <a:bodyPr>
            <a:normAutofit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Group 3</a:t>
            </a:r>
          </a:p>
        </p:txBody>
      </p:sp>
    </p:spTree>
    <p:extLst>
      <p:ext uri="{BB962C8B-B14F-4D97-AF65-F5344CB8AC3E}">
        <p14:creationId xmlns:p14="http://schemas.microsoft.com/office/powerpoint/2010/main" val="1070661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48024"/>
            <a:ext cx="6172200" cy="6644456"/>
          </a:xfrm>
        </p:spPr>
        <p:txBody>
          <a:bodyPr>
            <a:normAutofit/>
          </a:bodyPr>
          <a:lstStyle/>
          <a:p>
            <a:r>
              <a:rPr lang="en-US" sz="2800" b="1" dirty="0"/>
              <a:t>With the mandate of the 1987 Constitution, the Congress enacted many progressive social justice laws.</a:t>
            </a:r>
            <a:endParaRPr lang="en-US" b="1" dirty="0"/>
          </a:p>
          <a:p>
            <a:endParaRPr lang="en-US" sz="2400" b="1" dirty="0"/>
          </a:p>
          <a:p>
            <a:r>
              <a:rPr lang="en-US" sz="2800" b="1" dirty="0"/>
              <a:t>The enactment of laws led to the implementation of many social justice programs that address different issues.</a:t>
            </a:r>
          </a:p>
          <a:p>
            <a:pPr marL="0" indent="0">
              <a:buNone/>
            </a:pPr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2104"/>
            <a:ext cx="6515100" cy="1625600"/>
          </a:xfrm>
        </p:spPr>
        <p:txBody>
          <a:bodyPr>
            <a:normAutofit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1987-1997 – Social Justice Legislation</a:t>
            </a:r>
          </a:p>
        </p:txBody>
      </p:sp>
    </p:spTree>
    <p:extLst>
      <p:ext uri="{BB962C8B-B14F-4D97-AF65-F5344CB8AC3E}">
        <p14:creationId xmlns:p14="http://schemas.microsoft.com/office/powerpoint/2010/main" val="30791624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48024"/>
            <a:ext cx="6172200" cy="6644456"/>
          </a:xfrm>
        </p:spPr>
        <p:txBody>
          <a:bodyPr>
            <a:normAutofit/>
          </a:bodyPr>
          <a:lstStyle/>
          <a:p>
            <a:r>
              <a:rPr lang="en-US" sz="2800" b="1" dirty="0"/>
              <a:t>A law for local governments became effective.</a:t>
            </a:r>
          </a:p>
          <a:p>
            <a:endParaRPr lang="en-US" sz="2400" b="1" dirty="0"/>
          </a:p>
          <a:p>
            <a:r>
              <a:rPr lang="en-US" sz="2800" b="1" dirty="0"/>
              <a:t>The law provides for mechanisms for people’s participation in land use planning, development planning, local budget preparation, local policy formulation.</a:t>
            </a:r>
          </a:p>
          <a:p>
            <a:endParaRPr lang="en-US" sz="2400" b="1" dirty="0"/>
          </a:p>
          <a:p>
            <a:r>
              <a:rPr lang="en-US" sz="2800" b="1" dirty="0"/>
              <a:t>Many local government officials were receptive to civil society inputs and participation.</a:t>
            </a:r>
            <a:endParaRPr lang="en-US" b="1" dirty="0"/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2104"/>
            <a:ext cx="6515100" cy="1625600"/>
          </a:xfrm>
        </p:spPr>
        <p:txBody>
          <a:bodyPr>
            <a:normAutofit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Group 4</a:t>
            </a:r>
          </a:p>
        </p:txBody>
      </p:sp>
    </p:spTree>
    <p:extLst>
      <p:ext uri="{BB962C8B-B14F-4D97-AF65-F5344CB8AC3E}">
        <p14:creationId xmlns:p14="http://schemas.microsoft.com/office/powerpoint/2010/main" val="1151552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48024"/>
            <a:ext cx="6172200" cy="6644456"/>
          </a:xfrm>
        </p:spPr>
        <p:txBody>
          <a:bodyPr>
            <a:normAutofit/>
          </a:bodyPr>
          <a:lstStyle/>
          <a:p>
            <a:r>
              <a:rPr lang="en-US" sz="2800" b="1" dirty="0"/>
              <a:t>A law for local governments became effective.</a:t>
            </a:r>
          </a:p>
          <a:p>
            <a:endParaRPr lang="en-US" sz="2400" b="1" dirty="0"/>
          </a:p>
          <a:p>
            <a:r>
              <a:rPr lang="en-US" sz="2800" b="1" dirty="0"/>
              <a:t>The law provides for mechanisms for people’s participation in land use planning, development planning, local budget preparation, local policy formulation.</a:t>
            </a:r>
          </a:p>
          <a:p>
            <a:endParaRPr lang="en-US" sz="2400" b="1" dirty="0"/>
          </a:p>
          <a:p>
            <a:r>
              <a:rPr lang="en-US" sz="2800" b="1" dirty="0"/>
              <a:t>Many local government officials were receptive to civil society inputs and participation.</a:t>
            </a:r>
            <a:endParaRPr lang="en-US" b="1" dirty="0"/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2104"/>
            <a:ext cx="6515100" cy="1625600"/>
          </a:xfrm>
        </p:spPr>
        <p:txBody>
          <a:bodyPr>
            <a:normAutofit fontScale="90000"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1992-2001 – Local Government Strengthening</a:t>
            </a:r>
          </a:p>
        </p:txBody>
      </p:sp>
    </p:spTree>
    <p:extLst>
      <p:ext uri="{BB962C8B-B14F-4D97-AF65-F5344CB8AC3E}">
        <p14:creationId xmlns:p14="http://schemas.microsoft.com/office/powerpoint/2010/main" val="12194054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48024"/>
            <a:ext cx="6172200" cy="6644456"/>
          </a:xfrm>
        </p:spPr>
        <p:txBody>
          <a:bodyPr>
            <a:normAutofit/>
          </a:bodyPr>
          <a:lstStyle/>
          <a:p>
            <a:r>
              <a:rPr lang="en-US" sz="2800" b="1" dirty="0"/>
              <a:t>The Supreme Court initiated a comprehensive judicial reform program, which attracted multi-stakeholder support (including from many donor agencies).</a:t>
            </a:r>
          </a:p>
          <a:p>
            <a:endParaRPr lang="en-US" sz="2400" b="1" dirty="0"/>
          </a:p>
          <a:p>
            <a:r>
              <a:rPr lang="en-US" sz="2800" b="1" dirty="0"/>
              <a:t>The Supreme Court conducted many activities (including consultations with various sectors) with the objective of addressing access to justice, and other issues of the justice system. </a:t>
            </a:r>
          </a:p>
          <a:p>
            <a:endParaRPr lang="en-US" sz="2800" b="1" dirty="0"/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2104"/>
            <a:ext cx="6515100" cy="1625600"/>
          </a:xfrm>
        </p:spPr>
        <p:txBody>
          <a:bodyPr>
            <a:normAutofit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Group 5</a:t>
            </a:r>
          </a:p>
        </p:txBody>
      </p:sp>
    </p:spTree>
    <p:extLst>
      <p:ext uri="{BB962C8B-B14F-4D97-AF65-F5344CB8AC3E}">
        <p14:creationId xmlns:p14="http://schemas.microsoft.com/office/powerpoint/2010/main" val="36787629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48024"/>
            <a:ext cx="6172200" cy="6644456"/>
          </a:xfrm>
        </p:spPr>
        <p:txBody>
          <a:bodyPr>
            <a:normAutofit/>
          </a:bodyPr>
          <a:lstStyle/>
          <a:p>
            <a:r>
              <a:rPr lang="en-US" sz="2800" b="1" dirty="0"/>
              <a:t>The Supreme Court initiated a comprehensive judicial reform program, which attracted multi-stakeholder support (including from many donor agencies).</a:t>
            </a:r>
          </a:p>
          <a:p>
            <a:endParaRPr lang="en-US" sz="2400" b="1" dirty="0"/>
          </a:p>
          <a:p>
            <a:r>
              <a:rPr lang="en-US" sz="2800" b="1" dirty="0"/>
              <a:t>The Supreme Court conducted many activities (including consultations with various sectors) with the objective of addressing access to justice, and other issues of the justice system. </a:t>
            </a:r>
          </a:p>
          <a:p>
            <a:endParaRPr lang="en-US" sz="2800" b="1" dirty="0"/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2104"/>
            <a:ext cx="6515100" cy="1625600"/>
          </a:xfrm>
        </p:spPr>
        <p:txBody>
          <a:bodyPr>
            <a:normAutofit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2001-2010 – Judicial Reform</a:t>
            </a:r>
          </a:p>
        </p:txBody>
      </p:sp>
    </p:spTree>
    <p:extLst>
      <p:ext uri="{BB962C8B-B14F-4D97-AF65-F5344CB8AC3E}">
        <p14:creationId xmlns:p14="http://schemas.microsoft.com/office/powerpoint/2010/main" val="39512814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48024"/>
            <a:ext cx="6172200" cy="6644456"/>
          </a:xfrm>
        </p:spPr>
        <p:txBody>
          <a:bodyPr>
            <a:normAutofit/>
          </a:bodyPr>
          <a:lstStyle/>
          <a:p>
            <a:r>
              <a:rPr lang="en-US" sz="2800" b="1" dirty="0"/>
              <a:t>There has been a growing number of issues concerning destruction of natural resources and communities adversely affected by corporate activities (especially mining).</a:t>
            </a:r>
          </a:p>
          <a:p>
            <a:endParaRPr lang="en-US" sz="2400" b="1" dirty="0"/>
          </a:p>
          <a:p>
            <a:r>
              <a:rPr lang="en-US" sz="2800" b="1" dirty="0"/>
              <a:t>The Supreme Court issued special rules for environmental cases, which provide remedies for communities affected by activities that have adverse impact on the environment.  </a:t>
            </a:r>
          </a:p>
          <a:p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2104"/>
            <a:ext cx="6515100" cy="1625600"/>
          </a:xfrm>
        </p:spPr>
        <p:txBody>
          <a:bodyPr>
            <a:normAutofit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Group 6</a:t>
            </a:r>
          </a:p>
        </p:txBody>
      </p:sp>
    </p:spTree>
    <p:extLst>
      <p:ext uri="{BB962C8B-B14F-4D97-AF65-F5344CB8AC3E}">
        <p14:creationId xmlns:p14="http://schemas.microsoft.com/office/powerpoint/2010/main" val="8295843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48024"/>
            <a:ext cx="6172200" cy="6644456"/>
          </a:xfrm>
        </p:spPr>
        <p:txBody>
          <a:bodyPr>
            <a:normAutofit/>
          </a:bodyPr>
          <a:lstStyle/>
          <a:p>
            <a:r>
              <a:rPr lang="en-US" sz="2800" b="1" dirty="0"/>
              <a:t>There has been a growing number of issues concerning destruction of natural resources and communities adversely affected by corporate activities (especially mining).</a:t>
            </a:r>
          </a:p>
          <a:p>
            <a:endParaRPr lang="en-US" sz="2400" b="1" dirty="0"/>
          </a:p>
          <a:p>
            <a:r>
              <a:rPr lang="en-US" sz="2800" b="1" dirty="0"/>
              <a:t>The Supreme Court issued special rules for environmental cases, which provide remedies for communities affected by activities that have adverse impact on the environment.  </a:t>
            </a:r>
          </a:p>
          <a:p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2104"/>
            <a:ext cx="6515100" cy="1625600"/>
          </a:xfrm>
        </p:spPr>
        <p:txBody>
          <a:bodyPr>
            <a:normAutofit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2010-2016 – Focus on Corporations</a:t>
            </a:r>
          </a:p>
        </p:txBody>
      </p:sp>
    </p:spTree>
    <p:extLst>
      <p:ext uri="{BB962C8B-B14F-4D97-AF65-F5344CB8AC3E}">
        <p14:creationId xmlns:p14="http://schemas.microsoft.com/office/powerpoint/2010/main" val="42666576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48024"/>
            <a:ext cx="6172200" cy="6644456"/>
          </a:xfrm>
        </p:spPr>
        <p:txBody>
          <a:bodyPr>
            <a:normAutofit/>
          </a:bodyPr>
          <a:lstStyle/>
          <a:p>
            <a:r>
              <a:rPr lang="en-US" sz="2800" b="1" dirty="0"/>
              <a:t>A populist President was elected.</a:t>
            </a:r>
          </a:p>
          <a:p>
            <a:endParaRPr lang="en-US" sz="2800" b="1" dirty="0"/>
          </a:p>
          <a:p>
            <a:r>
              <a:rPr lang="en-US" sz="2800" b="1" dirty="0"/>
              <a:t>Immediately after the President started his term, he launched a campaign against illegal drugs (“War on Drugs”) and ordered the police to start a very aggressive operations against suspected drug users and suppliers.</a:t>
            </a:r>
          </a:p>
          <a:p>
            <a:endParaRPr lang="en-US" sz="2800" b="1" dirty="0"/>
          </a:p>
          <a:p>
            <a:r>
              <a:rPr lang="en-US" sz="2800" b="1" dirty="0"/>
              <a:t>Thousands of “drug personalities” were killed, allegedly in legitimate police operations. </a:t>
            </a:r>
          </a:p>
          <a:p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2104"/>
            <a:ext cx="6515100" cy="1625600"/>
          </a:xfrm>
        </p:spPr>
        <p:txBody>
          <a:bodyPr>
            <a:normAutofit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Group 7</a:t>
            </a:r>
          </a:p>
        </p:txBody>
      </p:sp>
    </p:spTree>
    <p:extLst>
      <p:ext uri="{BB962C8B-B14F-4D97-AF65-F5344CB8AC3E}">
        <p14:creationId xmlns:p14="http://schemas.microsoft.com/office/powerpoint/2010/main" val="1730922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644456"/>
          </a:xfrm>
        </p:spPr>
        <p:txBody>
          <a:bodyPr>
            <a:normAutofit/>
          </a:bodyPr>
          <a:lstStyle/>
          <a:p>
            <a:endParaRPr lang="en-US" sz="3200" b="1" dirty="0"/>
          </a:p>
          <a:p>
            <a:r>
              <a:rPr lang="en-US" sz="4000" b="1" dirty="0"/>
              <a:t>A  –  30 Million</a:t>
            </a:r>
          </a:p>
          <a:p>
            <a:endParaRPr lang="en-US" sz="3200" b="1" dirty="0"/>
          </a:p>
          <a:p>
            <a:r>
              <a:rPr lang="en-US" sz="4000" b="1" dirty="0"/>
              <a:t>B  –  50 Million</a:t>
            </a:r>
          </a:p>
          <a:p>
            <a:endParaRPr lang="en-US" sz="4000" b="1" dirty="0"/>
          </a:p>
          <a:p>
            <a:r>
              <a:rPr lang="en-US" sz="4000" b="1" dirty="0"/>
              <a:t>C  –  75 Million </a:t>
            </a:r>
          </a:p>
          <a:p>
            <a:endParaRPr lang="en-US" sz="3200" b="1" dirty="0"/>
          </a:p>
          <a:p>
            <a:r>
              <a:rPr lang="en-US" sz="4000" b="1" dirty="0"/>
              <a:t>D  –  110 Million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5496"/>
            <a:ext cx="6515100" cy="1625600"/>
          </a:xfrm>
        </p:spPr>
        <p:txBody>
          <a:bodyPr>
            <a:normAutofit fontScale="90000"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What is the total population of the Philippines?</a:t>
            </a:r>
          </a:p>
        </p:txBody>
      </p:sp>
    </p:spTree>
    <p:extLst>
      <p:ext uri="{BB962C8B-B14F-4D97-AF65-F5344CB8AC3E}">
        <p14:creationId xmlns:p14="http://schemas.microsoft.com/office/powerpoint/2010/main" val="19096617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48024"/>
            <a:ext cx="6172200" cy="6644456"/>
          </a:xfrm>
        </p:spPr>
        <p:txBody>
          <a:bodyPr>
            <a:normAutofit/>
          </a:bodyPr>
          <a:lstStyle/>
          <a:p>
            <a:r>
              <a:rPr lang="en-US" sz="2800" b="1" dirty="0"/>
              <a:t>A populist President was elected.</a:t>
            </a:r>
          </a:p>
          <a:p>
            <a:endParaRPr lang="en-US" sz="2800" b="1" dirty="0"/>
          </a:p>
          <a:p>
            <a:r>
              <a:rPr lang="en-US" sz="2800" b="1" dirty="0"/>
              <a:t>Immediately after the President started his term, he launched a campaign against illegal drugs (“War on Drugs”) and ordered the police to start a very aggressive operations against suspected drug users and suppliers.</a:t>
            </a:r>
          </a:p>
          <a:p>
            <a:endParaRPr lang="en-US" sz="2800" b="1" dirty="0"/>
          </a:p>
          <a:p>
            <a:r>
              <a:rPr lang="en-US" sz="2800" b="1" dirty="0"/>
              <a:t>Thousands of “drug personalities” were killed, allegedly in legitimate police operations.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2104"/>
            <a:ext cx="6515100" cy="1625600"/>
          </a:xfrm>
        </p:spPr>
        <p:txBody>
          <a:bodyPr>
            <a:normAutofit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2016-Present – </a:t>
            </a:r>
            <a:r>
              <a:rPr lang="en-SG" b="1" dirty="0" err="1">
                <a:solidFill>
                  <a:schemeClr val="tx1"/>
                </a:solidFill>
              </a:rPr>
              <a:t>Duterte’s</a:t>
            </a:r>
            <a:r>
              <a:rPr lang="en-SG" b="1" dirty="0">
                <a:solidFill>
                  <a:schemeClr val="tx1"/>
                </a:solidFill>
              </a:rPr>
              <a:t> War on Drugs</a:t>
            </a:r>
          </a:p>
        </p:txBody>
      </p:sp>
    </p:spTree>
    <p:extLst>
      <p:ext uri="{BB962C8B-B14F-4D97-AF65-F5344CB8AC3E}">
        <p14:creationId xmlns:p14="http://schemas.microsoft.com/office/powerpoint/2010/main" val="32932751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03648"/>
            <a:ext cx="6172200" cy="7488832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/>
              <a:t>Early in his term, the President has shown strong authoritarian tendencies. </a:t>
            </a:r>
          </a:p>
          <a:p>
            <a:endParaRPr lang="en-US" sz="2100" b="1" dirty="0"/>
          </a:p>
          <a:p>
            <a:r>
              <a:rPr lang="en-US" sz="2800" b="1" dirty="0"/>
              <a:t>Using a violent incident involving an armed group, he placed one third of the country under martial law, and threatened to place the entire country under martial law if needed. </a:t>
            </a:r>
          </a:p>
          <a:p>
            <a:endParaRPr lang="en-US" sz="1500" b="1" dirty="0"/>
          </a:p>
          <a:p>
            <a:r>
              <a:rPr lang="en-US" sz="2800" b="1" dirty="0"/>
              <a:t>He plans to amend the Constitution, changing the system of government from unitary to federal, and opening up certain industries, and land ownership, to foreign corporations.</a:t>
            </a:r>
          </a:p>
          <a:p>
            <a:endParaRPr lang="en-US" sz="1500" b="1" dirty="0"/>
          </a:p>
          <a:p>
            <a:r>
              <a:rPr lang="en-US" sz="2800" b="1" dirty="0"/>
              <a:t>He has publicly attacked the Chief Justice and the Ombudsman, and the Commission on Human Rights.  Eventually, the Chief Justice was removed from office.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468560"/>
            <a:ext cx="6515100" cy="1625600"/>
          </a:xfrm>
        </p:spPr>
        <p:txBody>
          <a:bodyPr>
            <a:normAutofit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Group 8</a:t>
            </a:r>
          </a:p>
        </p:txBody>
      </p:sp>
    </p:spTree>
    <p:extLst>
      <p:ext uri="{BB962C8B-B14F-4D97-AF65-F5344CB8AC3E}">
        <p14:creationId xmlns:p14="http://schemas.microsoft.com/office/powerpoint/2010/main" val="15287836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979712"/>
            <a:ext cx="6172200" cy="6912768"/>
          </a:xfrm>
        </p:spPr>
        <p:txBody>
          <a:bodyPr>
            <a:normAutofit fontScale="77500" lnSpcReduction="20000"/>
          </a:bodyPr>
          <a:lstStyle/>
          <a:p>
            <a:r>
              <a:rPr lang="en-US" sz="3100" b="1" dirty="0"/>
              <a:t>Early in his term, the President has shown strong authoritarian tendencies. </a:t>
            </a:r>
          </a:p>
          <a:p>
            <a:endParaRPr lang="en-US" sz="1500" b="1" dirty="0"/>
          </a:p>
          <a:p>
            <a:r>
              <a:rPr lang="en-US" sz="3100" b="1" dirty="0"/>
              <a:t>Using a violent incident involving an armed group, he placed one third of the country under martial law, and threatened to place the entire country under martial law if needed. </a:t>
            </a:r>
          </a:p>
          <a:p>
            <a:endParaRPr lang="en-US" sz="1500" b="1" dirty="0"/>
          </a:p>
          <a:p>
            <a:r>
              <a:rPr lang="en-US" sz="3100" b="1" dirty="0"/>
              <a:t> He plans to amend the Constitution, changing the system of government from unitary to federal, and opening up certain industries, and land ownership, to foreign corporations.</a:t>
            </a:r>
          </a:p>
          <a:p>
            <a:endParaRPr lang="en-US" sz="1500" b="1" dirty="0"/>
          </a:p>
          <a:p>
            <a:r>
              <a:rPr lang="en-US" sz="3100" b="1" dirty="0"/>
              <a:t>He has publicly attacked the Chief Justice and the Ombudsman, and the Commission on Human Rights. </a:t>
            </a:r>
            <a:r>
              <a:rPr lang="en-US" sz="3200" b="1" dirty="0"/>
              <a:t>Eventually, the Chief Justice was removed from office.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5928"/>
            <a:ext cx="6515100" cy="1625600"/>
          </a:xfrm>
        </p:spPr>
        <p:txBody>
          <a:bodyPr>
            <a:normAutofit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2017 – Return of Authoritarianism</a:t>
            </a:r>
          </a:p>
        </p:txBody>
      </p:sp>
    </p:spTree>
    <p:extLst>
      <p:ext uri="{BB962C8B-B14F-4D97-AF65-F5344CB8AC3E}">
        <p14:creationId xmlns:p14="http://schemas.microsoft.com/office/powerpoint/2010/main" val="22770086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SG" sz="3200" b="1" dirty="0"/>
              <a:t>“When it is obvious that </a:t>
            </a:r>
          </a:p>
          <a:p>
            <a:pPr marL="0" indent="0" algn="ctr">
              <a:buNone/>
            </a:pPr>
            <a:r>
              <a:rPr lang="en-SG" sz="3200" b="1" dirty="0"/>
              <a:t>the goals cannot be reached, </a:t>
            </a:r>
          </a:p>
          <a:p>
            <a:pPr marL="0" indent="0" algn="ctr">
              <a:buNone/>
            </a:pPr>
            <a:r>
              <a:rPr lang="en-SG" sz="3200" b="1" dirty="0"/>
              <a:t>don't adjust the goals, </a:t>
            </a:r>
          </a:p>
          <a:p>
            <a:pPr marL="0" indent="0" algn="ctr">
              <a:buNone/>
            </a:pPr>
            <a:r>
              <a:rPr lang="en-SG" sz="3200" b="1" dirty="0"/>
              <a:t>adjust the action steps.”</a:t>
            </a:r>
          </a:p>
          <a:p>
            <a:pPr marL="0" indent="0" algn="ctr">
              <a:buNone/>
            </a:pPr>
            <a:endParaRPr lang="en-SG" sz="3200" b="1" dirty="0"/>
          </a:p>
          <a:p>
            <a:pPr marL="0" indent="0" algn="ctr">
              <a:buNone/>
            </a:pPr>
            <a:r>
              <a:rPr lang="en-SG" sz="3200" b="1" dirty="0"/>
              <a:t>- </a:t>
            </a:r>
            <a:r>
              <a:rPr lang="en-SG" sz="3200" b="1" dirty="0" err="1"/>
              <a:t>Confucious</a:t>
            </a:r>
            <a:endParaRPr lang="en-SG" sz="3200" b="1" dirty="0"/>
          </a:p>
          <a:p>
            <a:pPr marL="0" indent="0"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6374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644456"/>
          </a:xfrm>
        </p:spPr>
        <p:txBody>
          <a:bodyPr>
            <a:normAutofit/>
          </a:bodyPr>
          <a:lstStyle/>
          <a:p>
            <a:endParaRPr lang="en-US" sz="3200" b="1" dirty="0"/>
          </a:p>
          <a:p>
            <a:r>
              <a:rPr lang="en-US" sz="4000" b="1" dirty="0"/>
              <a:t>A  –  Arroyo</a:t>
            </a:r>
          </a:p>
          <a:p>
            <a:endParaRPr lang="en-US" sz="3200" b="1" dirty="0"/>
          </a:p>
          <a:p>
            <a:r>
              <a:rPr lang="en-US" sz="4000" b="1" dirty="0"/>
              <a:t>B  –  Estrada</a:t>
            </a:r>
          </a:p>
          <a:p>
            <a:endParaRPr lang="en-US" sz="4000" b="1" dirty="0"/>
          </a:p>
          <a:p>
            <a:r>
              <a:rPr lang="en-US" sz="4000" b="1" dirty="0"/>
              <a:t>C  –  Aquino </a:t>
            </a:r>
          </a:p>
          <a:p>
            <a:endParaRPr lang="en-US" sz="3200" b="1" dirty="0"/>
          </a:p>
          <a:p>
            <a:r>
              <a:rPr lang="en-US" sz="4000" b="1" dirty="0"/>
              <a:t>D  –  </a:t>
            </a:r>
            <a:r>
              <a:rPr lang="en-US" sz="4000" b="1" dirty="0" err="1"/>
              <a:t>Duterte</a:t>
            </a:r>
            <a:endParaRPr lang="en-US" sz="4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5496"/>
            <a:ext cx="6515100" cy="1625600"/>
          </a:xfrm>
        </p:spPr>
        <p:txBody>
          <a:bodyPr>
            <a:normAutofit fontScale="90000"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Who is the current President of the Philippines?</a:t>
            </a:r>
          </a:p>
        </p:txBody>
      </p:sp>
    </p:spTree>
    <p:extLst>
      <p:ext uri="{BB962C8B-B14F-4D97-AF65-F5344CB8AC3E}">
        <p14:creationId xmlns:p14="http://schemas.microsoft.com/office/powerpoint/2010/main" val="359651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644456"/>
          </a:xfrm>
        </p:spPr>
        <p:txBody>
          <a:bodyPr>
            <a:normAutofit/>
          </a:bodyPr>
          <a:lstStyle/>
          <a:p>
            <a:endParaRPr lang="en-US" sz="3200" b="1" dirty="0"/>
          </a:p>
          <a:p>
            <a:r>
              <a:rPr lang="en-US" sz="4000" b="1" dirty="0"/>
              <a:t>A  –  25 %</a:t>
            </a:r>
          </a:p>
          <a:p>
            <a:endParaRPr lang="en-US" sz="3200" b="1" dirty="0"/>
          </a:p>
          <a:p>
            <a:r>
              <a:rPr lang="en-US" sz="4000" b="1" dirty="0"/>
              <a:t>B  –  21 %</a:t>
            </a:r>
          </a:p>
          <a:p>
            <a:endParaRPr lang="en-US" sz="4000" b="1" dirty="0"/>
          </a:p>
          <a:p>
            <a:r>
              <a:rPr lang="en-US" sz="4000" b="1" dirty="0"/>
              <a:t>C  –  19 % </a:t>
            </a:r>
          </a:p>
          <a:p>
            <a:endParaRPr lang="en-US" sz="3200" b="1" dirty="0"/>
          </a:p>
          <a:p>
            <a:r>
              <a:rPr lang="en-US" sz="4000" b="1" dirty="0"/>
              <a:t>D  –  10 %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5496"/>
            <a:ext cx="6515100" cy="1625600"/>
          </a:xfrm>
        </p:spPr>
        <p:txBody>
          <a:bodyPr>
            <a:normAutofit fontScale="90000"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What is the poverty incidence in the Philippines?</a:t>
            </a:r>
          </a:p>
        </p:txBody>
      </p:sp>
    </p:spTree>
    <p:extLst>
      <p:ext uri="{BB962C8B-B14F-4D97-AF65-F5344CB8AC3E}">
        <p14:creationId xmlns:p14="http://schemas.microsoft.com/office/powerpoint/2010/main" val="138195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644456"/>
          </a:xfrm>
        </p:spPr>
        <p:txBody>
          <a:bodyPr>
            <a:normAutofit/>
          </a:bodyPr>
          <a:lstStyle/>
          <a:p>
            <a:endParaRPr lang="en-US" sz="3200" b="1" dirty="0"/>
          </a:p>
          <a:p>
            <a:r>
              <a:rPr lang="en-US" sz="4000" b="1" dirty="0"/>
              <a:t>A  –  0</a:t>
            </a:r>
          </a:p>
          <a:p>
            <a:endParaRPr lang="en-US" sz="3200" b="1" dirty="0"/>
          </a:p>
          <a:p>
            <a:r>
              <a:rPr lang="en-US" sz="4000" b="1" dirty="0"/>
              <a:t>B  –  5</a:t>
            </a:r>
          </a:p>
          <a:p>
            <a:endParaRPr lang="en-US" sz="4000" b="1" dirty="0"/>
          </a:p>
          <a:p>
            <a:r>
              <a:rPr lang="en-US" sz="4000" b="1" dirty="0"/>
              <a:t>C  –  9 </a:t>
            </a:r>
          </a:p>
          <a:p>
            <a:endParaRPr lang="en-US" sz="3200" b="1" dirty="0"/>
          </a:p>
          <a:p>
            <a:r>
              <a:rPr lang="en-US" sz="4000" b="1" dirty="0"/>
              <a:t>D  –  12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5496"/>
            <a:ext cx="6515100" cy="1625600"/>
          </a:xfrm>
        </p:spPr>
        <p:txBody>
          <a:bodyPr>
            <a:normAutofit/>
          </a:bodyPr>
          <a:lstStyle/>
          <a:p>
            <a:r>
              <a:rPr lang="en-SG" b="1" dirty="0">
                <a:solidFill>
                  <a:schemeClr val="tx1"/>
                </a:solidFill>
              </a:rPr>
              <a:t>How many Filipinos are billionaires?</a:t>
            </a:r>
          </a:p>
        </p:txBody>
      </p:sp>
    </p:spTree>
    <p:extLst>
      <p:ext uri="{BB962C8B-B14F-4D97-AF65-F5344CB8AC3E}">
        <p14:creationId xmlns:p14="http://schemas.microsoft.com/office/powerpoint/2010/main" val="383170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3FAD23-7EF8-4860-9B2C-5FDBCE27C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F02AC5-F442-4D08-98D2-3D73F31A3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 ">
            <a:extLst>
              <a:ext uri="{FF2B5EF4-FFF2-40B4-BE49-F238E27FC236}">
                <a16:creationId xmlns:a16="http://schemas.microsoft.com/office/drawing/2014/main" id="{C2698AAC-BA5D-4975-B815-CFEEC64137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3200"/>
            <a:ext cx="6286500" cy="873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438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1249</TotalTime>
  <Words>1902</Words>
  <Application>Microsoft Macintosh PowerPoint</Application>
  <PresentationFormat>On-screen Show (4:3)</PresentationFormat>
  <Paragraphs>407</Paragraphs>
  <Slides>53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Book Antiqua</vt:lpstr>
      <vt:lpstr>Calibri</vt:lpstr>
      <vt:lpstr>Constantia</vt:lpstr>
      <vt:lpstr>Roboto</vt:lpstr>
      <vt:lpstr>Tahoma</vt:lpstr>
      <vt:lpstr>Wingdings 2</vt:lpstr>
      <vt:lpstr>Paper</vt:lpstr>
      <vt:lpstr>Case study I: The paralegal movement in the Philippines  Legal Empowerment Leadership Course 2-7 December 2018, Budapest, Hungary</vt:lpstr>
      <vt:lpstr>Which is the Philippine flag?</vt:lpstr>
      <vt:lpstr>What is today’s temperature in Manila?</vt:lpstr>
      <vt:lpstr>How many islands are there in the Philippines?</vt:lpstr>
      <vt:lpstr>What is the total population of the Philippines?</vt:lpstr>
      <vt:lpstr>Who is the current President of the Philippines?</vt:lpstr>
      <vt:lpstr>What is the poverty incidence in the Philippines?</vt:lpstr>
      <vt:lpstr>How many Filipinos are billionaires?</vt:lpstr>
      <vt:lpstr>PowerPoint Presentation</vt:lpstr>
      <vt:lpstr>PowerPoint Presentation</vt:lpstr>
      <vt:lpstr>PowerPoint Presentation</vt:lpstr>
      <vt:lpstr>What is the system of government in the Philippines?</vt:lpstr>
      <vt:lpstr>What countries are the former colonial powers of  the Philippines?</vt:lpstr>
      <vt:lpstr>How many civil society organizations are there in the Philippines?</vt:lpstr>
      <vt:lpstr>How many trial court judges are there in the Philippines?</vt:lpstr>
      <vt:lpstr>How many lawyers are there in the Philippines?</vt:lpstr>
      <vt:lpstr>What is the language of the law and the courts in the Philippines?</vt:lpstr>
      <vt:lpstr>PowerPoint Presentation</vt:lpstr>
      <vt:lpstr>55 farmers   1,700  Kilometers   30 - 40 kilometers every day  October  to December  2007  144 hectare land  165 families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 Sumilao farmers, a decade after they marched for their rights https://www.rappler.com/move-ph/185345-sumilao-farmers-decade-after-march</vt:lpstr>
      <vt:lpstr> The Sumilao farmers, a decade after they marched for their rights https://www.rappler.com/move-ph/185345-sumilao-farmers-decade-after-march</vt:lpstr>
      <vt:lpstr>PowerPoint Presentation</vt:lpstr>
      <vt:lpstr> The Sumilao farmers, a decade after they marched for their rights https://www.rappler.com/move-ph/185345-sumilao-farmers-decade-after-march</vt:lpstr>
      <vt:lpstr>PowerPoint Presentation</vt:lpstr>
      <vt:lpstr>PowerPoint Presentation</vt:lpstr>
      <vt:lpstr>Martin Luther King, Jr.</vt:lpstr>
      <vt:lpstr>PowerPoint Presentation</vt:lpstr>
      <vt:lpstr>Group Discussion</vt:lpstr>
      <vt:lpstr>Group 1</vt:lpstr>
      <vt:lpstr>1972-1986 – Marcos                  dictatorship</vt:lpstr>
      <vt:lpstr>Group 2</vt:lpstr>
      <vt:lpstr>1986-1990 – New government; New constitution</vt:lpstr>
      <vt:lpstr>Group 3</vt:lpstr>
      <vt:lpstr>1987-1997 – Social Justice Legislation</vt:lpstr>
      <vt:lpstr>Group 4</vt:lpstr>
      <vt:lpstr>1992-2001 – Local Government Strengthening</vt:lpstr>
      <vt:lpstr>Group 5</vt:lpstr>
      <vt:lpstr>2001-2010 – Judicial Reform</vt:lpstr>
      <vt:lpstr>Group 6</vt:lpstr>
      <vt:lpstr>2010-2016 – Focus on Corporations</vt:lpstr>
      <vt:lpstr>Group 7</vt:lpstr>
      <vt:lpstr>2016-Present – Duterte’s War on Drugs</vt:lpstr>
      <vt:lpstr>Group 8</vt:lpstr>
      <vt:lpstr>2017 – Return of Authoritarianism</vt:lpstr>
      <vt:lpstr>PowerPoint Presentation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Agrarian Reform Laws, Extending the Mandate</dc:title>
  <dc:creator>Marlon</dc:creator>
  <cp:lastModifiedBy>Madeline Gunderson</cp:lastModifiedBy>
  <cp:revision>139</cp:revision>
  <dcterms:created xsi:type="dcterms:W3CDTF">2014-02-12T02:21:38Z</dcterms:created>
  <dcterms:modified xsi:type="dcterms:W3CDTF">2018-12-04T08:46:24Z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1140993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